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03" r:id="rId5"/>
  </p:sldMasterIdLst>
  <p:notesMasterIdLst>
    <p:notesMasterId r:id="rId14"/>
  </p:notesMasterIdLst>
  <p:sldIdLst>
    <p:sldId id="256" r:id="rId6"/>
    <p:sldId id="10393" r:id="rId7"/>
    <p:sldId id="4093" r:id="rId8"/>
    <p:sldId id="10906" r:id="rId9"/>
    <p:sldId id="10905" r:id="rId10"/>
    <p:sldId id="10907" r:id="rId11"/>
    <p:sldId id="10881" r:id="rId12"/>
    <p:sldId id="1090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C5104BC-B0B3-6441-B65C-884BAA03857E}">
          <p14:sldIdLst>
            <p14:sldId id="256"/>
            <p14:sldId id="10393"/>
            <p14:sldId id="4093"/>
            <p14:sldId id="10906"/>
            <p14:sldId id="10905"/>
            <p14:sldId id="10907"/>
            <p14:sldId id="10881"/>
            <p14:sldId id="10909"/>
          </p14:sldIdLst>
        </p14:section>
      </p14:sectionLst>
    </p:ext>
    <p:ext uri="{EFAFB233-063F-42B5-8137-9DF3F51BA10A}">
      <p15:sldGuideLst xmlns:p15="http://schemas.microsoft.com/office/powerpoint/2012/main">
        <p15:guide id="2" pos="4584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AE25328-FD9E-AD96-F639-EB5D4DB4FE4A}" name="David Schrader" initials="DS" userId="S::dschrader@lumos-pharma.com::a3b3fd58-207c-441d-ae79-254d64b8aa4e" providerId="AD"/>
  <p188:author id="{2C9FF82A-785B-8C9B-E031-072E0A0D99D7}" name="Carol Dutch" initials="CD" userId="S::cdutch@lumos-pharma.com::a8ace699-e719-4120-9d5c-a336dfdffe7b" providerId="AD"/>
  <p188:author id="{2E9CA233-4378-FDD0-BF43-C634332707B5}" name="John McKew, Ph.D" initials="JMP" userId="S::jmckew@lumos-pharma.com::cfc0a959-a297-4039-8e21-d4ab3271f287" providerId="AD"/>
  <p188:author id="{2B830F47-B55C-73B7-912B-BB2FD412A88A}" name="Chris Bemben" initials="CB" userId="S::cbemben@lumos-pharma.com::7d440b40-e570-4858-84c9-63c1e9651360" providerId="AD"/>
  <p188:author id="{4AF3A04C-EE88-ACC7-0DB5-590C71BAFBC4}" name="Michael Vosseller" initials="MV" userId="S::mvosseller@lumos-pharma.com::d9b30ddc-3fd5-4124-bfbe-02c2840c5f28" providerId="AD"/>
  <p188:author id="{7A9B3B56-AE72-FBD3-8607-DDC9FCA9FF80}" name="Chris Bemben" initials="" userId="S::CBemben@lumos-pharma.com::7d440b40-e570-4858-84c9-63c1e9651360" providerId="AD"/>
  <p188:author id="{14815F87-7549-68FD-ACCB-073A6904D302}" name="Lisa Miller" initials="LM" userId="S::lmiller@lumos-pharma.com::10416529-999d-4aae-8652-b9f9f26ba648" providerId="AD"/>
  <p188:author id="{CB20F69B-CF62-2A67-D465-31147C629FFA}" name="Erik Brincks" initials="" userId="S::ebrincks@lumos-pharma.com::af329644-77c6-44b1-b0e3-8bae8c8a9f08" providerId="AD"/>
  <p188:author id="{0361F3A6-9E4D-DC1C-B862-AB9D4D8ED994}" name="Peter Clayton" initials="PC" userId="S::PClayton@lumos-pharma.com::8f79b67d-4dc6-4280-ba95-eb0abe1a8b64" providerId="AD"/>
  <p188:author id="{4AA3F5C1-D04A-3141-24B2-B4CF713EAD1D}" name="Lori Lawley" initials="LL" userId="Lori Lawley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Ryan Trytten" initials="RT" lastIdx="2" clrIdx="6">
    <p:extLst>
      <p:ext uri="{19B8F6BF-5375-455C-9EA6-DF929625EA0E}">
        <p15:presenceInfo xmlns:p15="http://schemas.microsoft.com/office/powerpoint/2012/main" userId="S::rtrytten@lumos-pharma.com::5af152e3-9dfb-42ee-9e40-a74564e80787" providerId="AD"/>
      </p:ext>
    </p:extLst>
  </p:cmAuthor>
  <p:cmAuthor id="1" name="corey davis" initials="cd" lastIdx="28" clrIdx="0">
    <p:extLst>
      <p:ext uri="{19B8F6BF-5375-455C-9EA6-DF929625EA0E}">
        <p15:presenceInfo xmlns:p15="http://schemas.microsoft.com/office/powerpoint/2012/main" userId="8cbb1f8c7c6a6b7c" providerId="Windows Live"/>
      </p:ext>
    </p:extLst>
  </p:cmAuthor>
  <p:cmAuthor id="8" name="Chris Bemben" initials="CB" lastIdx="22" clrIdx="7">
    <p:extLst>
      <p:ext uri="{19B8F6BF-5375-455C-9EA6-DF929625EA0E}">
        <p15:presenceInfo xmlns:p15="http://schemas.microsoft.com/office/powerpoint/2012/main" userId="S::cbemben@lumos-pharma.com::7d440b40-e570-4858-84c9-63c1e9651360" providerId="AD"/>
      </p:ext>
    </p:extLst>
  </p:cmAuthor>
  <p:cmAuthor id="2" name="Vicki Campbell" initials="VC" lastIdx="2" clrIdx="1">
    <p:extLst>
      <p:ext uri="{19B8F6BF-5375-455C-9EA6-DF929625EA0E}">
        <p15:presenceInfo xmlns:p15="http://schemas.microsoft.com/office/powerpoint/2012/main" userId="S::vcampbell@lifesciadvisors.com::346a7b52-1bcb-48b1-b26a-1fc811e12987" providerId="AD"/>
      </p:ext>
    </p:extLst>
  </p:cmAuthor>
  <p:cmAuthor id="9" name="Carl Langren" initials="CL" lastIdx="1" clrIdx="8">
    <p:extLst>
      <p:ext uri="{19B8F6BF-5375-455C-9EA6-DF929625EA0E}">
        <p15:presenceInfo xmlns:p15="http://schemas.microsoft.com/office/powerpoint/2012/main" userId="S::clangren@lumos-pharma.com::221efce0-03e9-4ac7-ac5d-84d016ab49fe" providerId="AD"/>
      </p:ext>
    </p:extLst>
  </p:cmAuthor>
  <p:cmAuthor id="3" name="Lisa Miller" initials="LM" lastIdx="71" clrIdx="2">
    <p:extLst>
      <p:ext uri="{19B8F6BF-5375-455C-9EA6-DF929625EA0E}">
        <p15:presenceInfo xmlns:p15="http://schemas.microsoft.com/office/powerpoint/2012/main" userId="S::lmiller@lumos-pharma.com::10416529-999d-4aae-8652-b9f9f26ba648" providerId="AD"/>
      </p:ext>
    </p:extLst>
  </p:cmAuthor>
  <p:cmAuthor id="4" name="Tom Johnson" initials="TJ" lastIdx="4" clrIdx="3">
    <p:extLst>
      <p:ext uri="{19B8F6BF-5375-455C-9EA6-DF929625EA0E}">
        <p15:presenceInfo xmlns:p15="http://schemas.microsoft.com/office/powerpoint/2012/main" userId="S::tjohnson@lifesciadvisors.com::864bbe23-dce5-4cea-8e85-0915b0101d8f" providerId="AD"/>
      </p:ext>
    </p:extLst>
  </p:cmAuthor>
  <p:cmAuthor id="5" name="Bob Davis" initials="BD" lastIdx="3" clrIdx="4">
    <p:extLst>
      <p:ext uri="{19B8F6BF-5375-455C-9EA6-DF929625EA0E}">
        <p15:presenceInfo xmlns:p15="http://schemas.microsoft.com/office/powerpoint/2012/main" userId="S::rdavis@lumos-pharma.com::b774b14a-bb8c-4c51-aede-76ba42d1acba" providerId="AD"/>
      </p:ext>
    </p:extLst>
  </p:cmAuthor>
  <p:cmAuthor id="6" name="Brad Powers" initials="BP" lastIdx="2" clrIdx="5">
    <p:extLst>
      <p:ext uri="{19B8F6BF-5375-455C-9EA6-DF929625EA0E}">
        <p15:presenceInfo xmlns:p15="http://schemas.microsoft.com/office/powerpoint/2012/main" userId="S::bpowers@lumos-pharma.com::6595c88b-a790-4d6a-81cc-1bc25ff062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4342"/>
    <a:srgbClr val="88D0CF"/>
    <a:srgbClr val="05678F"/>
    <a:srgbClr val="004443"/>
    <a:srgbClr val="A6A6A6"/>
    <a:srgbClr val="79C5DA"/>
    <a:srgbClr val="0D4343"/>
    <a:srgbClr val="FAFCFC"/>
    <a:srgbClr val="D3E2E5"/>
    <a:srgbClr val="3494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62"/>
    <p:restoredTop sz="94694"/>
  </p:normalViewPr>
  <p:slideViewPr>
    <p:cSldViewPr snapToGrid="0">
      <p:cViewPr varScale="1">
        <p:scale>
          <a:sx n="104" d="100"/>
          <a:sy n="104" d="100"/>
        </p:scale>
        <p:origin x="232" y="568"/>
      </p:cViewPr>
      <p:guideLst>
        <p:guide pos="4584"/>
        <p:guide orient="horz"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Nova" panose="020B05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Nova" panose="020B0504020202020204" pitchFamily="34" charset="0"/>
              </a:defRPr>
            </a:lvl1pPr>
          </a:lstStyle>
          <a:p>
            <a:fld id="{A4AF7AC6-A6AF-0341-BAF4-0C73979748CF}" type="datetimeFigureOut">
              <a:rPr lang="en-US" smtClean="0"/>
              <a:pPr/>
              <a:t>5/10/24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Nova" panose="020B05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Nova" panose="020B0504020202020204" pitchFamily="34" charset="0"/>
              </a:defRPr>
            </a:lvl1pPr>
          </a:lstStyle>
          <a:p>
            <a:fld id="{C7D7E753-7A1A-5C4F-9244-106CF02041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03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Nova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Nova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Nova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Nova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Nova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0546E9-EE39-1D4F-BD7F-77D3770CF1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4299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sngStrike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235378-BE1E-1C43-B7AD-606104A901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507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A2A2D4-9EFC-7C4A-B202-9690D89F88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2"/>
            <a:ext cx="12192000" cy="6849195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E5040171-216A-B54E-9DA8-A5D583C52763}"/>
              </a:ext>
            </a:extLst>
          </p:cNvPr>
          <p:cNvSpPr txBox="1"/>
          <p:nvPr userDrawn="1"/>
        </p:nvSpPr>
        <p:spPr>
          <a:xfrm>
            <a:off x="-81280" y="6571955"/>
            <a:ext cx="5587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F8E2DE6-8E29-9143-9A97-9A41BA26BCD2}" type="slidenum">
              <a:rPr lang="en-US" sz="900" b="0" i="0" smtClean="0">
                <a:solidFill>
                  <a:schemeClr val="accent1"/>
                </a:solidFill>
                <a:latin typeface="Arial Nova" panose="020B0504020202020204" pitchFamily="34" charset="0"/>
              </a:rPr>
              <a:pPr algn="r"/>
              <a:t>‹#›</a:t>
            </a:fld>
            <a:endParaRPr lang="en-US" sz="900" b="0" i="0">
              <a:solidFill>
                <a:schemeClr val="accent1"/>
              </a:solidFill>
              <a:latin typeface="Arial Nova" panose="020B0504020202020204" pitchFamily="34" charset="0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DDD5B19-67C1-214D-828A-8F1EB5606028}"/>
              </a:ext>
            </a:extLst>
          </p:cNvPr>
          <p:cNvSpPr/>
          <p:nvPr userDrawn="1"/>
        </p:nvSpPr>
        <p:spPr>
          <a:xfrm>
            <a:off x="477496" y="-31531"/>
            <a:ext cx="3244670" cy="1622335"/>
          </a:xfrm>
          <a:custGeom>
            <a:avLst/>
            <a:gdLst>
              <a:gd name="connsiteX0" fmla="*/ 0 w 3036900"/>
              <a:gd name="connsiteY0" fmla="*/ 0 h 1518450"/>
              <a:gd name="connsiteX1" fmla="*/ 3036900 w 3036900"/>
              <a:gd name="connsiteY1" fmla="*/ 0 h 1518450"/>
              <a:gd name="connsiteX2" fmla="*/ 1518450 w 3036900"/>
              <a:gd name="connsiteY2" fmla="*/ 1518450 h 1518450"/>
              <a:gd name="connsiteX3" fmla="*/ 0 w 3036900"/>
              <a:gd name="connsiteY3" fmla="*/ 0 h 151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6900" h="1518450">
                <a:moveTo>
                  <a:pt x="0" y="0"/>
                </a:moveTo>
                <a:lnTo>
                  <a:pt x="3036900" y="0"/>
                </a:lnTo>
                <a:cubicBezTo>
                  <a:pt x="3036900" y="838617"/>
                  <a:pt x="2357067" y="1518450"/>
                  <a:pt x="1518450" y="1518450"/>
                </a:cubicBezTo>
                <a:cubicBezTo>
                  <a:pt x="679833" y="1518450"/>
                  <a:pt x="0" y="83861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>
              <a:latin typeface="Arial Nova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0FD8F3-896D-4B66-8A72-5414435A32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4649" y="1005512"/>
            <a:ext cx="3702571" cy="1196874"/>
          </a:xfrm>
        </p:spPr>
        <p:txBody>
          <a:bodyPr anchor="b">
            <a:noAutofit/>
          </a:bodyPr>
          <a:lstStyle>
            <a:lvl1pPr algn="l">
              <a:defRPr sz="3200" b="1" i="0">
                <a:solidFill>
                  <a:schemeClr val="accent6">
                    <a:lumMod val="75000"/>
                  </a:schemeClr>
                </a:solidFill>
                <a:latin typeface="Arial Nova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8E7C63-DF9B-4C56-B94E-375DC9080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4650" y="2226151"/>
            <a:ext cx="3822492" cy="442098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tx1"/>
                </a:solidFill>
                <a:latin typeface="Arial Nova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1" name="Graphic 50">
            <a:extLst>
              <a:ext uri="{FF2B5EF4-FFF2-40B4-BE49-F238E27FC236}">
                <a16:creationId xmlns:a16="http://schemas.microsoft.com/office/drawing/2014/main" id="{75947ABF-4415-E940-BBD7-6C29291971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7962" y="184193"/>
            <a:ext cx="2263300" cy="91183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CE92BFF-5F9C-C040-8855-AEF1368E0C33}"/>
              </a:ext>
            </a:extLst>
          </p:cNvPr>
          <p:cNvSpPr/>
          <p:nvPr userDrawn="1"/>
        </p:nvSpPr>
        <p:spPr>
          <a:xfrm>
            <a:off x="0" y="-31530"/>
            <a:ext cx="12192000" cy="86743"/>
          </a:xfrm>
          <a:prstGeom prst="rect">
            <a:avLst/>
          </a:prstGeom>
          <a:solidFill>
            <a:srgbClr val="82CE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906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971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4B4C38-9E16-BC46-8BB6-C2D3E640E032}"/>
              </a:ext>
            </a:extLst>
          </p:cNvPr>
          <p:cNvSpPr/>
          <p:nvPr userDrawn="1"/>
        </p:nvSpPr>
        <p:spPr>
          <a:xfrm>
            <a:off x="2184400" y="1554480"/>
            <a:ext cx="8138160" cy="383032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>
                <a:latin typeface="Arial Nova" panose="020B0504020202020204" pitchFamily="34" charset="0"/>
              </a:rPr>
              <a:t>Last page of template.</a:t>
            </a:r>
          </a:p>
          <a:p>
            <a:pPr algn="ctr"/>
            <a:r>
              <a:rPr lang="en-US" b="0" i="0">
                <a:latin typeface="Arial Nova" panose="020B0504020202020204" pitchFamily="34" charset="0"/>
              </a:rPr>
              <a:t>Any slides after this to be removed.</a:t>
            </a:r>
          </a:p>
        </p:txBody>
      </p:sp>
    </p:spTree>
    <p:extLst>
      <p:ext uri="{BB962C8B-B14F-4D97-AF65-F5344CB8AC3E}">
        <p14:creationId xmlns:p14="http://schemas.microsoft.com/office/powerpoint/2010/main" val="2738300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546" y="1"/>
            <a:ext cx="11647409" cy="85829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546" y="1052363"/>
            <a:ext cx="11647409" cy="53230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-304800" y="6447565"/>
            <a:ext cx="990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551AC-D14D-F747-8F1D-D7FDC1CF1EA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Panel Vertical [Apr 2020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67546" y="1052363"/>
            <a:ext cx="5728455" cy="5323037"/>
          </a:xfrm>
          <a:prstGeom prst="rect">
            <a:avLst/>
          </a:prstGeom>
        </p:spPr>
        <p:txBody>
          <a:bodyPr/>
          <a:lstStyle>
            <a:lvl1pPr>
              <a:defRPr sz="2933">
                <a:solidFill>
                  <a:srgbClr val="23547F"/>
                </a:solidFill>
              </a:defRPr>
            </a:lvl1pPr>
            <a:lvl2pPr>
              <a:defRPr sz="2667">
                <a:solidFill>
                  <a:srgbClr val="3A94B8"/>
                </a:solidFill>
              </a:defRPr>
            </a:lvl2pPr>
            <a:lvl3pPr>
              <a:defRPr sz="2400">
                <a:solidFill>
                  <a:srgbClr val="3A94B8"/>
                </a:solidFill>
              </a:defRPr>
            </a:lvl3pPr>
            <a:lvl4pPr>
              <a:defRPr sz="2133">
                <a:solidFill>
                  <a:srgbClr val="3A94B8"/>
                </a:solidFill>
              </a:defRPr>
            </a:lvl4pPr>
            <a:lvl5pPr>
              <a:defRPr sz="1867">
                <a:solidFill>
                  <a:srgbClr val="3A94B8"/>
                </a:solidFill>
              </a:defRPr>
            </a:lvl5pPr>
            <a:lvl6pPr marL="3047924" indent="0">
              <a:buNone/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r>
              <a:rPr lang="en-US"/>
              <a:t>Content or text with only first letter in caps, font 22; you can adjust panels to fit content</a:t>
            </a:r>
          </a:p>
          <a:p>
            <a:pPr lvl="1"/>
            <a:r>
              <a:rPr lang="en-US"/>
              <a:t>1</a:t>
            </a:r>
            <a:r>
              <a:rPr lang="en-US" baseline="30000"/>
              <a:t>st</a:t>
            </a:r>
            <a:r>
              <a:rPr lang="en-US"/>
              <a:t> tier bullet 20-point font default</a:t>
            </a:r>
          </a:p>
          <a:p>
            <a:pPr lvl="2"/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tier bullet 18-point font default</a:t>
            </a:r>
          </a:p>
          <a:p>
            <a:pPr lvl="3"/>
            <a:r>
              <a:rPr lang="en-US"/>
              <a:t>3</a:t>
            </a:r>
            <a:r>
              <a:rPr lang="en-US" baseline="30000"/>
              <a:t>rd</a:t>
            </a:r>
            <a:r>
              <a:rPr lang="en-US"/>
              <a:t> tier bullet 16-point font default</a:t>
            </a:r>
          </a:p>
          <a:p>
            <a:pPr lvl="4"/>
            <a:r>
              <a:rPr lang="en-US"/>
              <a:t>4</a:t>
            </a:r>
            <a:r>
              <a:rPr lang="en-US" baseline="30000"/>
              <a:t>th</a:t>
            </a:r>
            <a:r>
              <a:rPr lang="en-US"/>
              <a:t> tier bullet 14-point font default</a:t>
            </a:r>
          </a:p>
          <a:p>
            <a:pPr lvl="0"/>
            <a:r>
              <a:rPr lang="en-US"/>
              <a:t>You can adjust vertical panels to fit content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4713" y="1052363"/>
            <a:ext cx="5730241" cy="5323037"/>
          </a:xfrm>
          <a:prstGeom prst="rect">
            <a:avLst/>
          </a:prstGeom>
        </p:spPr>
        <p:txBody>
          <a:bodyPr/>
          <a:lstStyle>
            <a:lvl1pPr marL="457189" marR="0" indent="-457189" algn="l" defTabSz="12191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933">
                <a:solidFill>
                  <a:srgbClr val="23547F"/>
                </a:solidFill>
              </a:defRPr>
            </a:lvl1pPr>
            <a:lvl2pPr>
              <a:defRPr sz="2667">
                <a:solidFill>
                  <a:srgbClr val="3A94B8"/>
                </a:solidFill>
              </a:defRPr>
            </a:lvl2pPr>
            <a:lvl3pPr>
              <a:defRPr sz="2400">
                <a:solidFill>
                  <a:srgbClr val="3A94B8"/>
                </a:solidFill>
              </a:defRPr>
            </a:lvl3pPr>
            <a:lvl4pPr>
              <a:defRPr sz="2133">
                <a:solidFill>
                  <a:srgbClr val="3A94B8"/>
                </a:solidFill>
              </a:defRPr>
            </a:lvl4pPr>
            <a:lvl5pPr>
              <a:defRPr sz="1867">
                <a:solidFill>
                  <a:srgbClr val="3A94B8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r>
              <a:rPr lang="en-US"/>
              <a:t>Content or text with only first letter in caps, font 22; you can adjust panels to fit content</a:t>
            </a:r>
          </a:p>
          <a:p>
            <a:pPr lvl="1"/>
            <a:r>
              <a:rPr lang="en-US"/>
              <a:t>1</a:t>
            </a:r>
            <a:r>
              <a:rPr lang="en-US" baseline="30000"/>
              <a:t>st</a:t>
            </a:r>
            <a:r>
              <a:rPr lang="en-US"/>
              <a:t> tier bullet 20-point font default</a:t>
            </a:r>
          </a:p>
          <a:p>
            <a:pPr lvl="2"/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tier bullet 18-point font default</a:t>
            </a:r>
          </a:p>
          <a:p>
            <a:pPr lvl="3"/>
            <a:r>
              <a:rPr lang="en-US"/>
              <a:t>3</a:t>
            </a:r>
            <a:r>
              <a:rPr lang="en-US" baseline="30000"/>
              <a:t>rd</a:t>
            </a:r>
            <a:r>
              <a:rPr lang="en-US"/>
              <a:t> tier bullet 16-point font default</a:t>
            </a:r>
          </a:p>
          <a:p>
            <a:pPr lvl="4"/>
            <a:r>
              <a:rPr lang="en-US"/>
              <a:t>4</a:t>
            </a:r>
            <a:r>
              <a:rPr lang="en-US" baseline="30000"/>
              <a:t>th</a:t>
            </a:r>
            <a:r>
              <a:rPr lang="en-US"/>
              <a:t> tier bullet 14-point font default</a:t>
            </a:r>
          </a:p>
          <a:p>
            <a:pPr marL="457189" marR="0" lvl="0" indent="-457189" algn="l" defTabSz="12191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You can adjust vertical panels to fit content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E5FA174-38E3-EB4D-8984-3E50D82BC57B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7546" y="5592"/>
            <a:ext cx="11647409" cy="861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Example of Two Vertical Content Panels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23277C1E-CCB8-DD43-BB86-C45A7F8FE7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58523" y="6447563"/>
            <a:ext cx="8204676" cy="3661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4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22E94A31-327C-0B45-853B-273E5FA762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0500" y="6447565"/>
            <a:ext cx="603659" cy="3661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551AC-D14D-F747-8F1D-D7FDC1CF1EA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024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546" y="1"/>
            <a:ext cx="11647409" cy="85829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546" y="1052363"/>
            <a:ext cx="11647409" cy="53230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-304800" y="6447565"/>
            <a:ext cx="990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551AC-D14D-F747-8F1D-D7FDC1CF1EA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453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546" y="1052363"/>
            <a:ext cx="5626855" cy="532303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052363"/>
            <a:ext cx="5817355" cy="5323037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67546" y="1"/>
            <a:ext cx="11647409" cy="85829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320BBE82-C363-AB4D-9A4B-5BCC7861FF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304800" y="6447565"/>
            <a:ext cx="990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551AC-D14D-F747-8F1D-D7FDC1CF1EA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982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E5100-C503-4548-9F6D-FC9E3DAE3CC3}" type="slidenum">
              <a:rPr lang="es-ES_tradnl" altLang="es-CL"/>
              <a:pPr>
                <a:defRPr/>
              </a:pPr>
              <a:t>‹#›</a:t>
            </a:fld>
            <a:endParaRPr lang="es-ES_tradnl" altLang="es-CL"/>
          </a:p>
        </p:txBody>
      </p:sp>
    </p:spTree>
    <p:extLst>
      <p:ext uri="{BB962C8B-B14F-4D97-AF65-F5344CB8AC3E}">
        <p14:creationId xmlns:p14="http://schemas.microsoft.com/office/powerpoint/2010/main" val="4009462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ntent [Apr 2020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7546" y="1052363"/>
            <a:ext cx="11647409" cy="53230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6557D"/>
                </a:solidFill>
              </a:defRPr>
            </a:lvl1pPr>
            <a:lvl2pPr>
              <a:defRPr>
                <a:solidFill>
                  <a:srgbClr val="3A94B8"/>
                </a:solidFill>
              </a:defRPr>
            </a:lvl2pPr>
            <a:lvl3pPr>
              <a:defRPr>
                <a:solidFill>
                  <a:srgbClr val="3A94B8"/>
                </a:solidFill>
              </a:defRPr>
            </a:lvl3pPr>
            <a:lvl4pPr>
              <a:defRPr>
                <a:solidFill>
                  <a:srgbClr val="3A94B8"/>
                </a:solidFill>
              </a:defRPr>
            </a:lvl4pPr>
            <a:lvl5pPr>
              <a:defRPr sz="1867">
                <a:solidFill>
                  <a:srgbClr val="3A94B8"/>
                </a:solidFill>
              </a:defRPr>
            </a:lvl5pPr>
          </a:lstStyle>
          <a:p>
            <a:r>
              <a:rPr lang="en-US"/>
              <a:t>Text with only first letter in caps; top level 22-point font default</a:t>
            </a:r>
          </a:p>
          <a:p>
            <a:pPr lvl="1"/>
            <a:r>
              <a:rPr lang="en-US"/>
              <a:t>1</a:t>
            </a:r>
            <a:r>
              <a:rPr lang="en-US" baseline="30000"/>
              <a:t>st</a:t>
            </a:r>
            <a:r>
              <a:rPr lang="en-US"/>
              <a:t> tier bullet 20-point font default</a:t>
            </a:r>
          </a:p>
          <a:p>
            <a:pPr lvl="2"/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tier bullet 18-point font default</a:t>
            </a:r>
          </a:p>
          <a:p>
            <a:pPr lvl="3"/>
            <a:r>
              <a:rPr lang="en-US"/>
              <a:t>3</a:t>
            </a:r>
            <a:r>
              <a:rPr lang="en-US" baseline="30000"/>
              <a:t>rd</a:t>
            </a:r>
            <a:r>
              <a:rPr lang="en-US"/>
              <a:t> tier bullet 16-point font default</a:t>
            </a:r>
          </a:p>
          <a:p>
            <a:pPr lvl="4"/>
            <a:r>
              <a:rPr lang="en-US"/>
              <a:t>4</a:t>
            </a:r>
            <a:r>
              <a:rPr lang="en-US" baseline="30000"/>
              <a:t>th</a:t>
            </a:r>
            <a:r>
              <a:rPr lang="en-US"/>
              <a:t> tier bullet 14-point font default</a:t>
            </a:r>
          </a:p>
          <a:p>
            <a:pPr lvl="0"/>
            <a:r>
              <a:rPr lang="en-US"/>
              <a:t>Repeat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1618348-A483-2B4E-A2B9-6FA1E44C740F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7546" y="5592"/>
            <a:ext cx="11647409" cy="861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Content Title With Every First Letter in Caps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17BE5E4-8858-7F47-94C5-55507D8620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58523" y="6447563"/>
            <a:ext cx="8204676" cy="3661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4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DC6B10F4-2D9C-284A-B626-F332A90095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90500" y="6447565"/>
            <a:ext cx="603659" cy="3661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89A4E-9AFC-7A48-A7F8-88932689BE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4917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7E13A-A6A1-6596-FE98-25AF6D9260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8FF2B9-68B0-A329-A321-3246E6A39D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8D5245-2DCD-97A2-80DF-601DA54CE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8226F-C59A-4B81-BE26-1538B2B45C93}" type="datetimeFigureOut">
              <a:rPr lang="en-GB" smtClean="0"/>
              <a:t>10/05/2024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0474C-0073-DEB2-3C87-32B564D7F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B5E7D-D141-1E9B-3976-3F6D0625E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2E323-5289-4D9E-A305-4FBC29B790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403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3A1BD05-226B-E445-9E09-99D323B88C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911"/>
            <a:ext cx="12192000" cy="6846177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E5040171-216A-B54E-9DA8-A5D583C52763}"/>
              </a:ext>
            </a:extLst>
          </p:cNvPr>
          <p:cNvSpPr txBox="1"/>
          <p:nvPr userDrawn="1"/>
        </p:nvSpPr>
        <p:spPr>
          <a:xfrm>
            <a:off x="-81280" y="6571955"/>
            <a:ext cx="5587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F8E2DE6-8E29-9143-9A97-9A41BA26BCD2}" type="slidenum">
              <a:rPr lang="en-US" sz="900" b="0" i="0" smtClean="0">
                <a:solidFill>
                  <a:schemeClr val="accent1"/>
                </a:solidFill>
                <a:latin typeface="Arial Nova" panose="020B0504020202020204" pitchFamily="34" charset="0"/>
              </a:rPr>
              <a:pPr algn="r"/>
              <a:t>‹#›</a:t>
            </a:fld>
            <a:endParaRPr lang="en-US" sz="900" b="0" i="0">
              <a:solidFill>
                <a:schemeClr val="accent1"/>
              </a:solidFill>
              <a:latin typeface="Arial Nova" panose="020B05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0FD8F3-896D-4B66-8A72-5414435A32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4649" y="2601770"/>
            <a:ext cx="3702571" cy="1196874"/>
          </a:xfrm>
        </p:spPr>
        <p:txBody>
          <a:bodyPr anchor="b">
            <a:noAutofit/>
          </a:bodyPr>
          <a:lstStyle>
            <a:lvl1pPr algn="l">
              <a:defRPr sz="3200" b="1" i="0">
                <a:solidFill>
                  <a:schemeClr val="bg1"/>
                </a:solidFill>
                <a:latin typeface="Arial Nova" panose="020B05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8E7C63-DF9B-4C56-B94E-375DC9080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4650" y="3822409"/>
            <a:ext cx="3822492" cy="442098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chemeClr val="bg1"/>
                </a:solidFill>
                <a:latin typeface="Arial Nova" panose="020B05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E92BFF-5F9C-C040-8855-AEF1368E0C33}"/>
              </a:ext>
            </a:extLst>
          </p:cNvPr>
          <p:cNvSpPr/>
          <p:nvPr userDrawn="1"/>
        </p:nvSpPr>
        <p:spPr>
          <a:xfrm>
            <a:off x="0" y="-31530"/>
            <a:ext cx="12192000" cy="45719"/>
          </a:xfrm>
          <a:prstGeom prst="rect">
            <a:avLst/>
          </a:prstGeom>
          <a:solidFill>
            <a:srgbClr val="82CE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 Nova" panose="020B0504020202020204" pitchFamily="34" charset="0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D57FBF06-FF3D-5E4D-9278-645553362CDE}"/>
              </a:ext>
            </a:extLst>
          </p:cNvPr>
          <p:cNvSpPr/>
          <p:nvPr userDrawn="1"/>
        </p:nvSpPr>
        <p:spPr>
          <a:xfrm>
            <a:off x="7562286" y="0"/>
            <a:ext cx="4199466" cy="2099733"/>
          </a:xfrm>
          <a:custGeom>
            <a:avLst/>
            <a:gdLst>
              <a:gd name="connsiteX0" fmla="*/ 0 w 3036900"/>
              <a:gd name="connsiteY0" fmla="*/ 0 h 1518450"/>
              <a:gd name="connsiteX1" fmla="*/ 3036900 w 3036900"/>
              <a:gd name="connsiteY1" fmla="*/ 0 h 1518450"/>
              <a:gd name="connsiteX2" fmla="*/ 1518450 w 3036900"/>
              <a:gd name="connsiteY2" fmla="*/ 1518450 h 1518450"/>
              <a:gd name="connsiteX3" fmla="*/ 0 w 3036900"/>
              <a:gd name="connsiteY3" fmla="*/ 0 h 151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6900" h="1518450">
                <a:moveTo>
                  <a:pt x="0" y="0"/>
                </a:moveTo>
                <a:lnTo>
                  <a:pt x="3036900" y="0"/>
                </a:lnTo>
                <a:cubicBezTo>
                  <a:pt x="3036900" y="838617"/>
                  <a:pt x="2357067" y="1518450"/>
                  <a:pt x="1518450" y="1518450"/>
                </a:cubicBezTo>
                <a:cubicBezTo>
                  <a:pt x="679833" y="1518450"/>
                  <a:pt x="0" y="83861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0" i="0">
              <a:latin typeface="Arial Nova" panose="020B0504020202020204" pitchFamily="34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05446FA-F6AC-134E-957F-FFF5AE36D3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71582" y="265136"/>
            <a:ext cx="2925434" cy="117859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FC9CC18-9F93-694E-B0BA-950A749DECB7}"/>
              </a:ext>
            </a:extLst>
          </p:cNvPr>
          <p:cNvSpPr/>
          <p:nvPr userDrawn="1"/>
        </p:nvSpPr>
        <p:spPr>
          <a:xfrm>
            <a:off x="0" y="-31530"/>
            <a:ext cx="12192000" cy="139861"/>
          </a:xfrm>
          <a:prstGeom prst="rect">
            <a:avLst/>
          </a:prstGeom>
          <a:solidFill>
            <a:srgbClr val="82CE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84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722D7-B883-40AE-9E13-610ABB8D5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1FC39-044F-4F53-B704-82A3A14CA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Arial Nova" panose="020B0504020202020204" pitchFamily="34" charset="0"/>
              </a:defRPr>
            </a:lvl1pPr>
            <a:lvl2pPr>
              <a:defRPr b="0" i="0">
                <a:latin typeface="Arial Nova" panose="020B0504020202020204" pitchFamily="34" charset="0"/>
              </a:defRPr>
            </a:lvl2pPr>
            <a:lvl3pPr>
              <a:defRPr b="0" i="0">
                <a:latin typeface="Arial Nova" panose="020B0504020202020204" pitchFamily="34" charset="0"/>
              </a:defRPr>
            </a:lvl3pPr>
            <a:lvl4pPr>
              <a:defRPr b="0" i="0">
                <a:latin typeface="Arial Nova" panose="020B0504020202020204" pitchFamily="34" charset="0"/>
              </a:defRPr>
            </a:lvl4pPr>
            <a:lvl5pPr>
              <a:defRPr b="0" i="0"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057586-B194-9641-8BE6-A1F3133002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7701" y="6268403"/>
            <a:ext cx="10417864" cy="523337"/>
          </a:xfrm>
        </p:spPr>
        <p:txBody>
          <a:bodyPr anchor="b" anchorCtr="0">
            <a:normAutofit/>
          </a:bodyPr>
          <a:lstStyle>
            <a:lvl1pPr marL="12700" indent="0">
              <a:spcBef>
                <a:spcPts val="0"/>
              </a:spcBef>
              <a:buFontTx/>
              <a:buNone/>
              <a:tabLst/>
              <a:defRPr sz="9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</a:defRPr>
            </a:lvl1pPr>
            <a:lvl2pPr marL="12700" indent="0">
              <a:spcBef>
                <a:spcPts val="0"/>
              </a:spcBef>
              <a:buFontTx/>
              <a:buNone/>
              <a:tabLst/>
              <a:defRPr/>
            </a:lvl2pPr>
            <a:lvl3pPr marL="12700" indent="0">
              <a:spcBef>
                <a:spcPts val="0"/>
              </a:spcBef>
              <a:buFontTx/>
              <a:buNone/>
              <a:tabLst/>
              <a:defRPr/>
            </a:lvl3pPr>
            <a:lvl4pPr marL="12700" indent="0">
              <a:spcBef>
                <a:spcPts val="0"/>
              </a:spcBef>
              <a:buFontTx/>
              <a:buNone/>
              <a:tabLst/>
              <a:defRPr/>
            </a:lvl4pPr>
            <a:lvl5pPr marL="12700" indent="0">
              <a:spcBef>
                <a:spcPts val="0"/>
              </a:spcBef>
              <a:buFontTx/>
              <a:buNone/>
              <a:tabLst/>
              <a:defRPr/>
            </a:lvl5pPr>
          </a:lstStyle>
          <a:p>
            <a:pPr lvl="0"/>
            <a:r>
              <a:rPr lang="en-US"/>
              <a:t>Sources and Footnotes</a:t>
            </a:r>
          </a:p>
        </p:txBody>
      </p:sp>
    </p:spTree>
    <p:extLst>
      <p:ext uri="{BB962C8B-B14F-4D97-AF65-F5344CB8AC3E}">
        <p14:creationId xmlns:p14="http://schemas.microsoft.com/office/powerpoint/2010/main" val="2708158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722D7-B883-40AE-9E13-610ABB8D5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1FC39-044F-4F53-B704-82A3A14CA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1351722"/>
            <a:ext cx="11348720" cy="4916681"/>
          </a:xfrm>
        </p:spPr>
        <p:txBody>
          <a:bodyPr/>
          <a:lstStyle>
            <a:lvl1pPr>
              <a:defRPr b="0" i="0">
                <a:latin typeface="Arial Nova" panose="020B0504020202020204" pitchFamily="34" charset="0"/>
              </a:defRPr>
            </a:lvl1pPr>
            <a:lvl2pPr>
              <a:defRPr b="0" i="0">
                <a:latin typeface="Arial Nova" panose="020B0504020202020204" pitchFamily="34" charset="0"/>
              </a:defRPr>
            </a:lvl2pPr>
            <a:lvl3pPr>
              <a:defRPr b="0" i="0">
                <a:latin typeface="Arial Nova" panose="020B0504020202020204" pitchFamily="34" charset="0"/>
              </a:defRPr>
            </a:lvl3pPr>
            <a:lvl4pPr>
              <a:defRPr b="0" i="0">
                <a:latin typeface="Arial Nova" panose="020B0504020202020204" pitchFamily="34" charset="0"/>
              </a:defRPr>
            </a:lvl4pPr>
            <a:lvl5pPr>
              <a:defRPr b="0" i="0"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3CD24D-2E10-9542-B28D-6AA7EBDFAB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7038" y="759033"/>
            <a:ext cx="11349037" cy="43000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 b="1" i="0">
                <a:solidFill>
                  <a:schemeClr val="accent6"/>
                </a:solidFill>
                <a:latin typeface="Arial Nova" panose="020B05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defRPr/>
            </a:lvl2pPr>
            <a:lvl3pPr>
              <a:lnSpc>
                <a:spcPct val="100000"/>
              </a:lnSpc>
              <a:spcBef>
                <a:spcPts val="0"/>
              </a:spcBef>
              <a:defRPr/>
            </a:lvl3pPr>
            <a:lvl4pPr>
              <a:lnSpc>
                <a:spcPct val="100000"/>
              </a:lnSpc>
              <a:spcBef>
                <a:spcPts val="0"/>
              </a:spcBef>
              <a:defRPr/>
            </a:lvl4pPr>
            <a:lvl5pPr>
              <a:lnSpc>
                <a:spcPct val="10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Subtitle Area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F5CD93D-23F5-DC4D-A8A2-C9CE709423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7699" y="6268403"/>
            <a:ext cx="10417865" cy="523337"/>
          </a:xfrm>
        </p:spPr>
        <p:txBody>
          <a:bodyPr anchor="b" anchorCtr="0">
            <a:normAutofit/>
          </a:bodyPr>
          <a:lstStyle>
            <a:lvl1pPr marL="12700" indent="0">
              <a:spcBef>
                <a:spcPts val="0"/>
              </a:spcBef>
              <a:buFontTx/>
              <a:buNone/>
              <a:tabLst/>
              <a:defRPr sz="9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</a:defRPr>
            </a:lvl1pPr>
            <a:lvl2pPr marL="12700" indent="0">
              <a:spcBef>
                <a:spcPts val="0"/>
              </a:spcBef>
              <a:buFontTx/>
              <a:buNone/>
              <a:tabLst/>
              <a:defRPr/>
            </a:lvl2pPr>
            <a:lvl3pPr marL="12700" indent="0">
              <a:spcBef>
                <a:spcPts val="0"/>
              </a:spcBef>
              <a:buFontTx/>
              <a:buNone/>
              <a:tabLst/>
              <a:defRPr/>
            </a:lvl3pPr>
            <a:lvl4pPr marL="12700" indent="0">
              <a:spcBef>
                <a:spcPts val="0"/>
              </a:spcBef>
              <a:buFontTx/>
              <a:buNone/>
              <a:tabLst/>
              <a:defRPr/>
            </a:lvl4pPr>
            <a:lvl5pPr marL="12700" indent="0">
              <a:spcBef>
                <a:spcPts val="0"/>
              </a:spcBef>
              <a:buFontTx/>
              <a:buNone/>
              <a:tabLst/>
              <a:defRPr/>
            </a:lvl5pPr>
          </a:lstStyle>
          <a:p>
            <a:pPr lvl="0"/>
            <a:r>
              <a:rPr lang="en-US"/>
              <a:t>Sources and Footnotes</a:t>
            </a:r>
          </a:p>
        </p:txBody>
      </p:sp>
    </p:spTree>
    <p:extLst>
      <p:ext uri="{BB962C8B-B14F-4D97-AF65-F5344CB8AC3E}">
        <p14:creationId xmlns:p14="http://schemas.microsoft.com/office/powerpoint/2010/main" val="2544162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AE374-220F-440D-B87C-948B23424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6914758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23C671-0B15-4A68-82CD-F9DC9B2B2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6914758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1120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AE374-220F-440D-B87C-948B23424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6914758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23C671-0B15-4A68-82CD-F9DC9B2B2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6914758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Arial Nova" panose="020B05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2587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18498-8400-4C4C-8ACC-0DC0B717A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75B8B-D0F5-4260-B10A-08C3D62A18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1322" y="1320924"/>
            <a:ext cx="5181600" cy="4351338"/>
          </a:xfrm>
        </p:spPr>
        <p:txBody>
          <a:bodyPr>
            <a:normAutofit/>
          </a:bodyPr>
          <a:lstStyle>
            <a:lvl1pPr>
              <a:defRPr sz="1800" b="0" i="0">
                <a:latin typeface="Arial Nova" panose="020B0504020202020204" pitchFamily="34" charset="0"/>
              </a:defRPr>
            </a:lvl1pPr>
            <a:lvl2pPr>
              <a:defRPr sz="1600" b="0" i="0">
                <a:latin typeface="Arial Nova" panose="020B0504020202020204" pitchFamily="34" charset="0"/>
              </a:defRPr>
            </a:lvl2pPr>
            <a:lvl3pPr>
              <a:defRPr sz="1400" b="0" i="0">
                <a:latin typeface="Arial Nova" panose="020B0504020202020204" pitchFamily="34" charset="0"/>
              </a:defRPr>
            </a:lvl3pPr>
            <a:lvl4pPr>
              <a:defRPr sz="1200" b="0" i="0">
                <a:latin typeface="Arial Nova" panose="020B0504020202020204" pitchFamily="34" charset="0"/>
              </a:defRPr>
            </a:lvl4pPr>
            <a:lvl5pPr>
              <a:defRPr sz="1200" b="0" i="0"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A44A10-7DC1-4167-BACD-5E374F82D9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65322" y="1320924"/>
            <a:ext cx="5181600" cy="4351338"/>
          </a:xfrm>
        </p:spPr>
        <p:txBody>
          <a:bodyPr>
            <a:normAutofit/>
          </a:bodyPr>
          <a:lstStyle>
            <a:lvl1pPr>
              <a:defRPr sz="1800" b="0" i="0">
                <a:latin typeface="Arial Nova" panose="020B0504020202020204" pitchFamily="34" charset="0"/>
              </a:defRPr>
            </a:lvl1pPr>
            <a:lvl2pPr>
              <a:defRPr sz="1600" b="0" i="0">
                <a:latin typeface="Arial Nova" panose="020B0504020202020204" pitchFamily="34" charset="0"/>
              </a:defRPr>
            </a:lvl2pPr>
            <a:lvl3pPr>
              <a:defRPr sz="1400" b="0" i="0">
                <a:latin typeface="Arial Nova" panose="020B0504020202020204" pitchFamily="34" charset="0"/>
              </a:defRPr>
            </a:lvl3pPr>
            <a:lvl4pPr>
              <a:defRPr sz="1200" b="0" i="0">
                <a:latin typeface="Arial Nova" panose="020B0504020202020204" pitchFamily="34" charset="0"/>
              </a:defRPr>
            </a:lvl4pPr>
            <a:lvl5pPr>
              <a:defRPr sz="1200" b="0" i="0"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BABF9D-C344-4643-9F39-88285112E0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7699" y="6268403"/>
            <a:ext cx="10417865" cy="523337"/>
          </a:xfrm>
        </p:spPr>
        <p:txBody>
          <a:bodyPr anchor="b" anchorCtr="0">
            <a:normAutofit/>
          </a:bodyPr>
          <a:lstStyle>
            <a:lvl1pPr marL="12700" indent="0">
              <a:spcBef>
                <a:spcPts val="0"/>
              </a:spcBef>
              <a:buFontTx/>
              <a:buNone/>
              <a:tabLst/>
              <a:defRPr sz="9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</a:defRPr>
            </a:lvl1pPr>
            <a:lvl2pPr marL="12700" indent="0">
              <a:spcBef>
                <a:spcPts val="0"/>
              </a:spcBef>
              <a:buFontTx/>
              <a:buNone/>
              <a:tabLst/>
              <a:defRPr/>
            </a:lvl2pPr>
            <a:lvl3pPr marL="12700" indent="0">
              <a:spcBef>
                <a:spcPts val="0"/>
              </a:spcBef>
              <a:buFontTx/>
              <a:buNone/>
              <a:tabLst/>
              <a:defRPr/>
            </a:lvl3pPr>
            <a:lvl4pPr marL="12700" indent="0">
              <a:spcBef>
                <a:spcPts val="0"/>
              </a:spcBef>
              <a:buFontTx/>
              <a:buNone/>
              <a:tabLst/>
              <a:defRPr/>
            </a:lvl4pPr>
            <a:lvl5pPr marL="12700" indent="0">
              <a:spcBef>
                <a:spcPts val="0"/>
              </a:spcBef>
              <a:buFontTx/>
              <a:buNone/>
              <a:tabLst/>
              <a:defRPr/>
            </a:lvl5pPr>
          </a:lstStyle>
          <a:p>
            <a:pPr lvl="0"/>
            <a:r>
              <a:rPr lang="en-US"/>
              <a:t>Sources and Footnotes</a:t>
            </a:r>
          </a:p>
        </p:txBody>
      </p:sp>
    </p:spTree>
    <p:extLst>
      <p:ext uri="{BB962C8B-B14F-4D97-AF65-F5344CB8AC3E}">
        <p14:creationId xmlns:p14="http://schemas.microsoft.com/office/powerpoint/2010/main" val="2961657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vertical content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722D7-B883-40AE-9E13-610ABB8D5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1FC39-044F-4F53-B704-82A3A14CA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20" y="1069176"/>
            <a:ext cx="11348720" cy="2376152"/>
          </a:xfrm>
        </p:spPr>
        <p:txBody>
          <a:bodyPr/>
          <a:lstStyle>
            <a:lvl1pPr>
              <a:defRPr b="0" i="0">
                <a:latin typeface="Arial Nova" panose="020B0504020202020204" pitchFamily="34" charset="0"/>
              </a:defRPr>
            </a:lvl1pPr>
            <a:lvl2pPr>
              <a:defRPr b="0" i="0">
                <a:latin typeface="Arial Nova" panose="020B0504020202020204" pitchFamily="34" charset="0"/>
              </a:defRPr>
            </a:lvl2pPr>
            <a:lvl3pPr>
              <a:defRPr b="0" i="0">
                <a:latin typeface="Arial Nova" panose="020B0504020202020204" pitchFamily="34" charset="0"/>
              </a:defRPr>
            </a:lvl3pPr>
            <a:lvl4pPr>
              <a:defRPr b="0" i="0">
                <a:latin typeface="Arial Nova" panose="020B0504020202020204" pitchFamily="34" charset="0"/>
              </a:defRPr>
            </a:lvl4pPr>
            <a:lvl5pPr>
              <a:defRPr b="0" i="0"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057586-B194-9641-8BE6-A1F3133002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7699" y="6268403"/>
            <a:ext cx="10417865" cy="523337"/>
          </a:xfrm>
        </p:spPr>
        <p:txBody>
          <a:bodyPr anchor="b" anchorCtr="0">
            <a:normAutofit/>
          </a:bodyPr>
          <a:lstStyle>
            <a:lvl1pPr marL="12700" indent="0">
              <a:spcBef>
                <a:spcPts val="0"/>
              </a:spcBef>
              <a:buFontTx/>
              <a:buNone/>
              <a:tabLst/>
              <a:defRPr sz="9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</a:defRPr>
            </a:lvl1pPr>
            <a:lvl2pPr marL="12700" indent="0">
              <a:spcBef>
                <a:spcPts val="0"/>
              </a:spcBef>
              <a:buFontTx/>
              <a:buNone/>
              <a:tabLst/>
              <a:defRPr/>
            </a:lvl2pPr>
            <a:lvl3pPr marL="12700" indent="0">
              <a:spcBef>
                <a:spcPts val="0"/>
              </a:spcBef>
              <a:buFontTx/>
              <a:buNone/>
              <a:tabLst/>
              <a:defRPr/>
            </a:lvl3pPr>
            <a:lvl4pPr marL="12700" indent="0">
              <a:spcBef>
                <a:spcPts val="0"/>
              </a:spcBef>
              <a:buFontTx/>
              <a:buNone/>
              <a:tabLst/>
              <a:defRPr/>
            </a:lvl4pPr>
            <a:lvl5pPr marL="12700" indent="0">
              <a:spcBef>
                <a:spcPts val="0"/>
              </a:spcBef>
              <a:buFontTx/>
              <a:buNone/>
              <a:tabLst/>
              <a:defRPr/>
            </a:lvl5pPr>
          </a:lstStyle>
          <a:p>
            <a:pPr lvl="0"/>
            <a:r>
              <a:rPr lang="en-US"/>
              <a:t>Sources and Footnotes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4403C1A-2585-6849-BB3F-857BDD7431E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26720" y="3518462"/>
            <a:ext cx="11348720" cy="2376152"/>
          </a:xfrm>
        </p:spPr>
        <p:txBody>
          <a:bodyPr/>
          <a:lstStyle>
            <a:lvl1pPr>
              <a:defRPr b="0" i="0">
                <a:latin typeface="Arial Nova" panose="020B0504020202020204" pitchFamily="34" charset="0"/>
              </a:defRPr>
            </a:lvl1pPr>
            <a:lvl2pPr>
              <a:defRPr b="0" i="0">
                <a:latin typeface="Arial Nova" panose="020B0504020202020204" pitchFamily="34" charset="0"/>
              </a:defRPr>
            </a:lvl2pPr>
            <a:lvl3pPr>
              <a:defRPr b="0" i="0">
                <a:latin typeface="Arial Nova" panose="020B0504020202020204" pitchFamily="34" charset="0"/>
              </a:defRPr>
            </a:lvl3pPr>
            <a:lvl4pPr>
              <a:defRPr b="0" i="0">
                <a:latin typeface="Arial Nova" panose="020B0504020202020204" pitchFamily="34" charset="0"/>
              </a:defRPr>
            </a:lvl4pPr>
            <a:lvl5pPr>
              <a:defRPr b="0" i="0">
                <a:latin typeface="Arial Nova" panose="020B05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53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1DE58-894B-4351-8378-F645937FD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3E01DA1E-4496-1640-83BA-80C69FF6C2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7699" y="6268403"/>
            <a:ext cx="10417865" cy="523337"/>
          </a:xfrm>
        </p:spPr>
        <p:txBody>
          <a:bodyPr anchor="b" anchorCtr="0">
            <a:normAutofit/>
          </a:bodyPr>
          <a:lstStyle>
            <a:lvl1pPr marL="12700" indent="0">
              <a:spcBef>
                <a:spcPts val="0"/>
              </a:spcBef>
              <a:buFontTx/>
              <a:buNone/>
              <a:tabLst/>
              <a:defRPr sz="900" b="0" i="0">
                <a:solidFill>
                  <a:schemeClr val="tx1">
                    <a:lumMod val="75000"/>
                    <a:lumOff val="25000"/>
                  </a:schemeClr>
                </a:solidFill>
                <a:latin typeface="Arial Nova" panose="020B0504020202020204" pitchFamily="34" charset="0"/>
              </a:defRPr>
            </a:lvl1pPr>
            <a:lvl2pPr marL="12700" indent="0">
              <a:spcBef>
                <a:spcPts val="0"/>
              </a:spcBef>
              <a:buFontTx/>
              <a:buNone/>
              <a:tabLst/>
              <a:defRPr/>
            </a:lvl2pPr>
            <a:lvl3pPr marL="12700" indent="0">
              <a:spcBef>
                <a:spcPts val="0"/>
              </a:spcBef>
              <a:buFontTx/>
              <a:buNone/>
              <a:tabLst/>
              <a:defRPr/>
            </a:lvl3pPr>
            <a:lvl4pPr marL="12700" indent="0">
              <a:spcBef>
                <a:spcPts val="0"/>
              </a:spcBef>
              <a:buFontTx/>
              <a:buNone/>
              <a:tabLst/>
              <a:defRPr/>
            </a:lvl4pPr>
            <a:lvl5pPr marL="12700" indent="0">
              <a:spcBef>
                <a:spcPts val="0"/>
              </a:spcBef>
              <a:buFontTx/>
              <a:buNone/>
              <a:tabLst/>
              <a:defRPr/>
            </a:lvl5pPr>
          </a:lstStyle>
          <a:p>
            <a:pPr lvl="0"/>
            <a:r>
              <a:rPr lang="en-US"/>
              <a:t>Sources and Footnotes</a:t>
            </a:r>
          </a:p>
        </p:txBody>
      </p:sp>
    </p:spTree>
    <p:extLst>
      <p:ext uri="{BB962C8B-B14F-4D97-AF65-F5344CB8AC3E}">
        <p14:creationId xmlns:p14="http://schemas.microsoft.com/office/powerpoint/2010/main" val="488163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6DD0D6-C809-43B9-AA10-98D16179C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19" y="166659"/>
            <a:ext cx="11430743" cy="902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76771-F58D-4390-87B8-91AC99E247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6720" y="1069175"/>
            <a:ext cx="11348720" cy="511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FD9667-B075-3248-A91A-1508DA60804A}"/>
              </a:ext>
            </a:extLst>
          </p:cNvPr>
          <p:cNvSpPr txBox="1"/>
          <p:nvPr userDrawn="1"/>
        </p:nvSpPr>
        <p:spPr>
          <a:xfrm>
            <a:off x="0" y="6623198"/>
            <a:ext cx="4267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F8E2DE6-8E29-9143-9A97-9A41BA26BCD2}" type="slidenum">
              <a:rPr lang="en-US" sz="900" b="0" i="0" smtClean="0">
                <a:solidFill>
                  <a:schemeClr val="accent6"/>
                </a:solidFill>
                <a:latin typeface="Arial Nova" panose="020B0504020202020204" pitchFamily="34" charset="0"/>
              </a:rPr>
              <a:pPr algn="ctr"/>
              <a:t>‹#›</a:t>
            </a:fld>
            <a:endParaRPr lang="en-US" sz="900" b="0" i="0">
              <a:solidFill>
                <a:schemeClr val="accent6"/>
              </a:solidFill>
              <a:latin typeface="Arial Nova" panose="020B050402020202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A7D56B0-8A1C-1543-88CB-9AE4F642CF7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1202179" y="177376"/>
            <a:ext cx="904256" cy="36430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9CD07A0-1681-4B4C-A92B-7C3398C2CAF0}"/>
              </a:ext>
            </a:extLst>
          </p:cNvPr>
          <p:cNvSpPr/>
          <p:nvPr userDrawn="1"/>
        </p:nvSpPr>
        <p:spPr>
          <a:xfrm>
            <a:off x="0" y="-31530"/>
            <a:ext cx="12192000" cy="45719"/>
          </a:xfrm>
          <a:prstGeom prst="rect">
            <a:avLst/>
          </a:prstGeom>
          <a:solidFill>
            <a:srgbClr val="82CE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638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50" r:id="rId3"/>
    <p:sldLayoutId id="2147483661" r:id="rId4"/>
    <p:sldLayoutId id="2147483651" r:id="rId5"/>
    <p:sldLayoutId id="2147483657" r:id="rId6"/>
    <p:sldLayoutId id="2147483652" r:id="rId7"/>
    <p:sldLayoutId id="2147483667" r:id="rId8"/>
    <p:sldLayoutId id="2147483654" r:id="rId9"/>
    <p:sldLayoutId id="2147483655" r:id="rId10"/>
    <p:sldLayoutId id="2147483656" r:id="rId11"/>
    <p:sldLayoutId id="2147483672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chemeClr val="accent6"/>
          </a:solidFill>
          <a:latin typeface="Arial Nova" panose="020B0504020202020204" pitchFamily="34" charset="0"/>
          <a:ea typeface="+mj-ea"/>
          <a:cs typeface="Arial Nova" panose="020B05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4675" indent="-287338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tabLst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1688" indent="-223838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85850" indent="-2222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System Font Regular"/>
        <a:buChar char="–"/>
        <a:tabLst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20800" indent="-23495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0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7546" y="-25400"/>
            <a:ext cx="11647409" cy="88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7546" y="910893"/>
            <a:ext cx="11647409" cy="546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829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8" r:id="rId4"/>
    <p:sldLayoutId id="2147483709" r:id="rId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67" b="0" i="0" baseline="0">
          <a:solidFill>
            <a:srgbClr val="23547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rgbClr val="23547F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rgbClr val="23547F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rgbClr val="23547F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rgbClr val="23547F"/>
          </a:solidFill>
          <a:latin typeface="Arial" charset="0"/>
          <a:ea typeface="ＭＳ Ｐゴシック" charset="0"/>
          <a:cs typeface="ＭＳ Ｐゴシック" charset="0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rgbClr val="23547F"/>
          </a:solidFill>
          <a:latin typeface="Arial" charset="0"/>
          <a:ea typeface="ＭＳ Ｐゴシック" charset="0"/>
          <a:cs typeface="ＭＳ Ｐゴシック" charset="0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rgbClr val="23547F"/>
          </a:solidFill>
          <a:latin typeface="Arial" charset="0"/>
          <a:ea typeface="ＭＳ Ｐゴシック" charset="0"/>
          <a:cs typeface="ＭＳ Ｐゴシック" charset="0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rgbClr val="23547F"/>
          </a:solidFill>
          <a:latin typeface="Arial" charset="0"/>
          <a:ea typeface="ＭＳ Ｐゴシック" charset="0"/>
          <a:cs typeface="ＭＳ Ｐゴシック" charset="0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rgbClr val="23547F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933" baseline="0">
          <a:solidFill>
            <a:srgbClr val="70C5DD"/>
          </a:solidFill>
          <a:latin typeface="+mn-lt"/>
          <a:ea typeface="+mn-ea"/>
          <a:cs typeface="+mn-cs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Font typeface="LucidaGrande" charset="0"/>
        <a:buChar char="-"/>
        <a:defRPr sz="2667" baseline="0">
          <a:solidFill>
            <a:srgbClr val="23547F"/>
          </a:solidFill>
          <a:latin typeface="+mn-lt"/>
          <a:ea typeface="+mn-ea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Font typeface="LucidaGrande" charset="0"/>
        <a:buChar char="-"/>
        <a:defRPr sz="2400" baseline="0">
          <a:solidFill>
            <a:srgbClr val="23547F"/>
          </a:solidFill>
          <a:latin typeface="+mn-lt"/>
          <a:ea typeface="+mn-ea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Font typeface="LucidaGrande" charset="0"/>
        <a:buChar char="-"/>
        <a:defRPr sz="2133" baseline="0">
          <a:solidFill>
            <a:srgbClr val="23547F"/>
          </a:solidFill>
          <a:latin typeface="+mn-lt"/>
          <a:ea typeface="+mn-ea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Font typeface="LucidaGrande" charset="0"/>
        <a:buChar char="-"/>
        <a:defRPr sz="2133" baseline="0">
          <a:solidFill>
            <a:srgbClr val="23547F"/>
          </a:solidFill>
          <a:latin typeface="+mn-lt"/>
          <a:ea typeface="+mn-ea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rgbClr val="23547F"/>
          </a:solidFill>
          <a:latin typeface="+mn-lt"/>
          <a:ea typeface="+mn-ea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rgbClr val="23547F"/>
          </a:solidFill>
          <a:latin typeface="+mn-lt"/>
          <a:ea typeface="+mn-ea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rgbClr val="23547F"/>
          </a:solidFill>
          <a:latin typeface="+mn-lt"/>
          <a:ea typeface="+mn-ea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har char="»"/>
        <a:defRPr sz="2667">
          <a:solidFill>
            <a:srgbClr val="23547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6.emf"/><Relationship Id="rId4" Type="http://schemas.openxmlformats.org/officeDocument/2006/relationships/image" Target="../media/image13.emf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20.emf"/><Relationship Id="rId7" Type="http://schemas.openxmlformats.org/officeDocument/2006/relationships/oleObject" Target="../embeddings/oleObject9.bin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image" Target="../media/image12.png"/><Relationship Id="rId5" Type="http://schemas.openxmlformats.org/officeDocument/2006/relationships/image" Target="../media/image21.emf"/><Relationship Id="rId10" Type="http://schemas.openxmlformats.org/officeDocument/2006/relationships/image" Target="../media/image23.emf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12.png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A9D10677-E3E7-93E2-6D5B-0D69F2140282}"/>
              </a:ext>
            </a:extLst>
          </p:cNvPr>
          <p:cNvSpPr/>
          <p:nvPr/>
        </p:nvSpPr>
        <p:spPr>
          <a:xfrm>
            <a:off x="0" y="0"/>
            <a:ext cx="12192000" cy="2014944"/>
          </a:xfrm>
          <a:prstGeom prst="rect">
            <a:avLst/>
          </a:prstGeom>
          <a:solidFill>
            <a:srgbClr val="88D0CF">
              <a:alpha val="2757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0C0BF8-5C2B-1957-8D9E-6F00A6E0880F}"/>
              </a:ext>
            </a:extLst>
          </p:cNvPr>
          <p:cNvSpPr/>
          <p:nvPr/>
        </p:nvSpPr>
        <p:spPr bwMode="auto">
          <a:xfrm>
            <a:off x="-2" y="188424"/>
            <a:ext cx="12192000" cy="1736135"/>
          </a:xfrm>
          <a:prstGeom prst="rect">
            <a:avLst/>
          </a:prstGeom>
          <a:solidFill>
            <a:srgbClr val="004443">
              <a:alpha val="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F24504-967A-3877-716B-802448A41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702" y="0"/>
            <a:ext cx="12081329" cy="1957976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800">
                <a:solidFill>
                  <a:schemeClr val="tx1"/>
                </a:solidFill>
                <a:latin typeface="Arial Nova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Approaching the Reality of Restoring GH Secretion and Growth </a:t>
            </a:r>
            <a:br>
              <a:rPr lang="en-US" sz="2800">
                <a:solidFill>
                  <a:schemeClr val="tx1"/>
                </a:solidFill>
                <a:latin typeface="Arial Nova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>
                <a:solidFill>
                  <a:schemeClr val="tx1"/>
                </a:solidFill>
                <a:latin typeface="Arial Nova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the Investigative Oral Growth Hormone Secretagogue (GHS) LUM-201 in Moderate </a:t>
            </a:r>
            <a:r>
              <a:rPr lang="en-US" sz="2800" err="1">
                <a:solidFill>
                  <a:schemeClr val="tx1"/>
                </a:solidFill>
                <a:latin typeface="Arial Nova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Paediatric</a:t>
            </a:r>
            <a:r>
              <a:rPr lang="en-US" sz="2800">
                <a:solidFill>
                  <a:schemeClr val="tx1"/>
                </a:solidFill>
                <a:latin typeface="Arial Nova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Growth Hormone Deficiency (PGHD)</a:t>
            </a:r>
            <a:r>
              <a:rPr lang="en-US" sz="2800">
                <a:solidFill>
                  <a:schemeClr val="tx1"/>
                </a:solidFill>
              </a:rPr>
              <a:t> </a:t>
            </a:r>
            <a:endParaRPr lang="en-GB" sz="2500">
              <a:solidFill>
                <a:schemeClr val="tx1"/>
              </a:solidFill>
              <a:latin typeface="Arial Nova" panose="020B05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98B7E-E646-53CD-2114-55886F6BC4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93529" y="3071499"/>
            <a:ext cx="3058774" cy="2061344"/>
          </a:xfrm>
        </p:spPr>
        <p:txBody>
          <a:bodyPr>
            <a:noAutofit/>
          </a:bodyPr>
          <a:lstStyle/>
          <a:p>
            <a:pPr>
              <a:lnSpc>
                <a:spcPct val="121000"/>
              </a:lnSpc>
            </a:pPr>
            <a:r>
              <a:rPr lang="en-US" sz="1800" i="1">
                <a:solidFill>
                  <a:srgbClr val="0B4342"/>
                </a:solidFill>
                <a:latin typeface="Arial Nova" panose="020B0504020202020204" pitchFamily="34" charset="0"/>
              </a:rPr>
              <a:t>Is restoring physiological GH secretion a better approach to treating moderate </a:t>
            </a:r>
            <a:r>
              <a:rPr lang="en-US" sz="1800" i="1" err="1">
                <a:solidFill>
                  <a:srgbClr val="0B4342"/>
                </a:solidFill>
                <a:latin typeface="Arial Nova" panose="020B0504020202020204" pitchFamily="34" charset="0"/>
              </a:rPr>
              <a:t>paediatric</a:t>
            </a:r>
            <a:r>
              <a:rPr lang="en-US" sz="1800" i="1">
                <a:solidFill>
                  <a:srgbClr val="0B4342"/>
                </a:solidFill>
                <a:latin typeface="Arial Nova" panose="020B0504020202020204" pitchFamily="34" charset="0"/>
              </a:rPr>
              <a:t> GHD than using exogenous </a:t>
            </a:r>
            <a:r>
              <a:rPr lang="en-US" sz="1800" i="1" err="1">
                <a:solidFill>
                  <a:srgbClr val="0B4342"/>
                </a:solidFill>
                <a:latin typeface="Arial Nova" panose="020B0504020202020204" pitchFamily="34" charset="0"/>
              </a:rPr>
              <a:t>rhGH</a:t>
            </a:r>
            <a:r>
              <a:rPr lang="en-US" sz="1800" i="1">
                <a:solidFill>
                  <a:srgbClr val="0B4342"/>
                </a:solidFill>
                <a:latin typeface="Arial Nova" panose="020B0504020202020204" pitchFamily="34" charset="0"/>
              </a:rPr>
              <a:t>?</a:t>
            </a:r>
            <a:endParaRPr lang="en-GB" sz="1800" i="1">
              <a:solidFill>
                <a:srgbClr val="0B4342"/>
              </a:solidFill>
              <a:latin typeface="Arial Nova" panose="020B05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5A04C8-9C32-0206-2771-172648905330}"/>
              </a:ext>
            </a:extLst>
          </p:cNvPr>
          <p:cNvSpPr txBox="1">
            <a:spLocks/>
          </p:cNvSpPr>
          <p:nvPr/>
        </p:nvSpPr>
        <p:spPr>
          <a:xfrm>
            <a:off x="9909608" y="5472608"/>
            <a:ext cx="2061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05678F"/>
                </a:solidFill>
                <a:latin typeface="Arial Nova" panose="020B0504020202020204" pitchFamily="34" charset="0"/>
              </a:rPr>
              <a:t>Peter Clayton</a:t>
            </a:r>
          </a:p>
          <a:p>
            <a:r>
              <a:rPr lang="en-US" sz="1200" err="1">
                <a:solidFill>
                  <a:srgbClr val="05678F"/>
                </a:solidFill>
                <a:latin typeface="Arial Nova" panose="020B0504020202020204" pitchFamily="34" charset="0"/>
              </a:rPr>
              <a:t>Paediatric</a:t>
            </a:r>
            <a:r>
              <a:rPr lang="en-US" sz="1200">
                <a:solidFill>
                  <a:srgbClr val="05678F"/>
                </a:solidFill>
                <a:latin typeface="Arial Nova" panose="020B0504020202020204" pitchFamily="34" charset="0"/>
              </a:rPr>
              <a:t> Endocrinology</a:t>
            </a:r>
          </a:p>
          <a:p>
            <a:r>
              <a:rPr lang="en-US" sz="1200">
                <a:solidFill>
                  <a:srgbClr val="05678F"/>
                </a:solidFill>
                <a:latin typeface="Arial Nova" panose="020B0504020202020204" pitchFamily="34" charset="0"/>
              </a:rPr>
              <a:t>University of Manchester</a:t>
            </a:r>
          </a:p>
        </p:txBody>
      </p:sp>
      <p:pic>
        <p:nvPicPr>
          <p:cNvPr id="1028" name="Picture 4" descr="The University of Manchester">
            <a:extLst>
              <a:ext uri="{FF2B5EF4-FFF2-40B4-BE49-F238E27FC236}">
                <a16:creationId xmlns:a16="http://schemas.microsoft.com/office/drawing/2014/main" id="{6F91D369-7C77-D280-7B69-957437E4D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631" y="6118939"/>
            <a:ext cx="1454469" cy="60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CC34C7A-DBAD-44C0-526A-962E31342E4C}"/>
              </a:ext>
            </a:extLst>
          </p:cNvPr>
          <p:cNvSpPr txBox="1"/>
          <p:nvPr/>
        </p:nvSpPr>
        <p:spPr>
          <a:xfrm>
            <a:off x="3614366" y="6494935"/>
            <a:ext cx="37689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10</a:t>
            </a:r>
            <a:r>
              <a:rPr lang="en-US" sz="1200" baseline="30000"/>
              <a:t>th</a:t>
            </a:r>
            <a:r>
              <a:rPr lang="en-US" sz="1200"/>
              <a:t> GRS Conference May 2024 Stockholm, Sweden</a:t>
            </a:r>
          </a:p>
        </p:txBody>
      </p:sp>
      <p:pic>
        <p:nvPicPr>
          <p:cNvPr id="31" name="Picture 30" descr="A close-up of a logo&#10;&#10;Description automatically generated">
            <a:extLst>
              <a:ext uri="{FF2B5EF4-FFF2-40B4-BE49-F238E27FC236}">
                <a16:creationId xmlns:a16="http://schemas.microsoft.com/office/drawing/2014/main" id="{E7423DF2-E6B1-AA5F-425E-8878698CE0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02" y="5840651"/>
            <a:ext cx="2061672" cy="682452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DF9550B0-A78F-F04C-DF3D-937BB6CEBF76}"/>
              </a:ext>
            </a:extLst>
          </p:cNvPr>
          <p:cNvSpPr/>
          <p:nvPr/>
        </p:nvSpPr>
        <p:spPr bwMode="auto">
          <a:xfrm>
            <a:off x="2" y="2025313"/>
            <a:ext cx="12191998" cy="213026"/>
          </a:xfrm>
          <a:prstGeom prst="rect">
            <a:avLst/>
          </a:prstGeom>
          <a:solidFill>
            <a:srgbClr val="88D0CF"/>
          </a:solidFill>
          <a:ln w="9525" cap="flat" cmpd="sng" algn="ctr">
            <a:solidFill>
              <a:srgbClr val="05678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496D32A-C208-0BE2-6865-F5339A8B2D48}"/>
              </a:ext>
            </a:extLst>
          </p:cNvPr>
          <p:cNvGrpSpPr/>
          <p:nvPr/>
        </p:nvGrpSpPr>
        <p:grpSpPr>
          <a:xfrm>
            <a:off x="-237447" y="1237616"/>
            <a:ext cx="9620875" cy="6013047"/>
            <a:chOff x="-627347" y="1225259"/>
            <a:chExt cx="9620875" cy="6013047"/>
          </a:xfrm>
        </p:grpSpPr>
        <p:pic>
          <p:nvPicPr>
            <p:cNvPr id="10" name="Picture 9" descr="A timeline of years and numbers&#10;&#10;Description automatically generated">
              <a:extLst>
                <a:ext uri="{FF2B5EF4-FFF2-40B4-BE49-F238E27FC236}">
                  <a16:creationId xmlns:a16="http://schemas.microsoft.com/office/drawing/2014/main" id="{CD8A7F81-F881-1DD6-64E6-4FFF2D537A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27347" y="1225259"/>
              <a:ext cx="9620875" cy="601304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269632-2028-510F-8EEC-7FA72120231B}"/>
                </a:ext>
              </a:extLst>
            </p:cNvPr>
            <p:cNvSpPr txBox="1"/>
            <p:nvPr/>
          </p:nvSpPr>
          <p:spPr>
            <a:xfrm>
              <a:off x="448627" y="2613718"/>
              <a:ext cx="74206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>
                  <a:latin typeface="Helvetica" pitchFamily="2" charset="0"/>
                </a:rPr>
                <a:t>Timeline* for key events in the development of GH Secretagogues and </a:t>
              </a:r>
              <a:r>
                <a:rPr lang="en-US" sz="1400" b="1" i="1" dirty="0" err="1">
                  <a:latin typeface="Helvetica" pitchFamily="2" charset="0"/>
                </a:rPr>
                <a:t>rhGH</a:t>
              </a:r>
              <a:r>
                <a:rPr lang="en-US" sz="1400" b="1" i="1" dirty="0">
                  <a:latin typeface="Helvetica" pitchFamily="2" charset="0"/>
                </a:rPr>
                <a:t> in PGHD</a:t>
              </a:r>
              <a:endParaRPr lang="en-US" sz="1400" b="1" i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E44D89E-6C21-C5F9-D970-89FB7B41C3D6}"/>
                </a:ext>
              </a:extLst>
            </p:cNvPr>
            <p:cNvSpPr txBox="1"/>
            <p:nvPr/>
          </p:nvSpPr>
          <p:spPr>
            <a:xfrm>
              <a:off x="448627" y="5304518"/>
              <a:ext cx="269336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>
                  <a:latin typeface="Helvetica" pitchFamily="2" charset="0"/>
                </a:rPr>
                <a:t>*dates refer to publications, FDA </a:t>
              </a:r>
              <a:r>
                <a:rPr lang="en-US" sz="1000" err="1">
                  <a:latin typeface="Helvetica" pitchFamily="2" charset="0"/>
                </a:rPr>
                <a:t>reports,etc</a:t>
              </a:r>
              <a:r>
                <a:rPr lang="en-US" sz="1000">
                  <a:latin typeface="Helvetica" pitchFamily="2" charset="0"/>
                </a:rPr>
                <a:t> </a:t>
              </a:r>
              <a:endParaRPr lang="en-US" sz="1000"/>
            </a:p>
          </p:txBody>
        </p:sp>
      </p:grpSp>
    </p:spTree>
    <p:extLst>
      <p:ext uri="{BB962C8B-B14F-4D97-AF65-F5344CB8AC3E}">
        <p14:creationId xmlns:p14="http://schemas.microsoft.com/office/powerpoint/2010/main" val="297512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0102ED-D4B9-5C25-0E97-39A89A7022FD}"/>
              </a:ext>
            </a:extLst>
          </p:cNvPr>
          <p:cNvSpPr/>
          <p:nvPr/>
        </p:nvSpPr>
        <p:spPr>
          <a:xfrm>
            <a:off x="0" y="0"/>
            <a:ext cx="12192000" cy="1122873"/>
          </a:xfrm>
          <a:prstGeom prst="rect">
            <a:avLst/>
          </a:prstGeom>
          <a:solidFill>
            <a:srgbClr val="88D0CF">
              <a:alpha val="2757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9691A28-A859-2744-8681-3C461B236147}"/>
              </a:ext>
            </a:extLst>
          </p:cNvPr>
          <p:cNvSpPr/>
          <p:nvPr/>
        </p:nvSpPr>
        <p:spPr>
          <a:xfrm>
            <a:off x="535050" y="4747089"/>
            <a:ext cx="54662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ＭＳ Ｐゴシック"/>
                <a:cs typeface="Calibri"/>
              </a:rPr>
              <a:t>LUM-201 is an </a:t>
            </a:r>
            <a:r>
              <a:rPr kumimoji="0" lang="en-US" sz="1600" b="0" i="0" u="sng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ＭＳ Ｐゴシック"/>
                <a:cs typeface="Calibri"/>
              </a:rPr>
              <a:t>oral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ＭＳ Ｐゴシック"/>
                <a:cs typeface="Calibri"/>
              </a:rPr>
              <a:t> </a:t>
            </a:r>
            <a:r>
              <a:rPr kumimoji="0" lang="en-US" sz="1600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ＭＳ Ｐゴシック"/>
                <a:cs typeface="Calibri"/>
              </a:rPr>
              <a:t>growth hormone (GH) secretagogue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4B52B31-5AD0-444B-AF98-990FB6454A9F}"/>
              </a:ext>
            </a:extLst>
          </p:cNvPr>
          <p:cNvSpPr txBox="1"/>
          <p:nvPr/>
        </p:nvSpPr>
        <p:spPr>
          <a:xfrm>
            <a:off x="9281553" y="5130014"/>
            <a:ext cx="24840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000"/>
              <a:t>Bright 2021 JES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000"/>
              <a:t>Figure ‘Long-Acting Growth Hormone: An Update’ Paul H. </a:t>
            </a:r>
            <a:r>
              <a:rPr lang="en-US" sz="1000" err="1"/>
              <a:t>Saenger</a:t>
            </a:r>
            <a:r>
              <a:rPr lang="en-US" sz="1000"/>
              <a:t> &amp; Jorge Mejia-</a:t>
            </a:r>
            <a:r>
              <a:rPr lang="en-US" sz="1000" err="1"/>
              <a:t>Corletto</a:t>
            </a:r>
            <a:r>
              <a:rPr lang="en-US" sz="1000"/>
              <a:t> In: Advanced Therapies in Pediatric Endocrinology and Diabetology. </a:t>
            </a:r>
            <a:r>
              <a:rPr lang="en-US" sz="1000" err="1"/>
              <a:t>Endocr</a:t>
            </a:r>
            <a:r>
              <a:rPr lang="en-US" sz="1000"/>
              <a:t> Dev. Basel, Karger, 2016, vol 30, pp 79–97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2" name="Picture 41" descr="Diagram&#10;&#10;Description automatically generated">
            <a:extLst>
              <a:ext uri="{FF2B5EF4-FFF2-40B4-BE49-F238E27FC236}">
                <a16:creationId xmlns:a16="http://schemas.microsoft.com/office/drawing/2014/main" id="{E26CCF54-B73B-6ABE-8048-439F63E78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50" y="1173078"/>
            <a:ext cx="4281167" cy="36060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6EA19FF-5268-A3A2-1F11-9AD12AF41C10}"/>
              </a:ext>
            </a:extLst>
          </p:cNvPr>
          <p:cNvSpPr txBox="1">
            <a:spLocks/>
          </p:cNvSpPr>
          <p:nvPr/>
        </p:nvSpPr>
        <p:spPr bwMode="auto">
          <a:xfrm>
            <a:off x="395532" y="439764"/>
            <a:ext cx="10972800" cy="58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0" i="0" baseline="0">
                <a:solidFill>
                  <a:srgbClr val="23547F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rgbClr val="23547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rgbClr val="23547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rgbClr val="23547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rgbClr val="23547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609585"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rgbClr val="23547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1219170"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rgbClr val="23547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rgbClr val="23547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2438339"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rgbClr val="23547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800" kern="0">
                <a:solidFill>
                  <a:schemeClr val="tx1"/>
                </a:solidFill>
              </a:rPr>
              <a:t>LUM-201 Stimulates Endogenous GH Secretion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7DBE5B-014B-190A-203D-502AD7700DA4}"/>
              </a:ext>
            </a:extLst>
          </p:cNvPr>
          <p:cNvSpPr/>
          <p:nvPr/>
        </p:nvSpPr>
        <p:spPr>
          <a:xfrm>
            <a:off x="3457622" y="5085643"/>
            <a:ext cx="5466220" cy="1675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25"/>
              </a:spcBef>
              <a:spcAft>
                <a:spcPts val="600"/>
              </a:spcAft>
              <a:defRPr/>
            </a:pPr>
            <a:r>
              <a:rPr lang="en-US" sz="1600">
                <a:ea typeface="ＭＳ Ｐゴシック"/>
                <a:cs typeface="Calibri"/>
              </a:rPr>
              <a:t>Targeted to those with moderate GH deficiency, and identified by a Predictive Enrichment Marker (PEM) test</a:t>
            </a:r>
            <a:r>
              <a:rPr lang="en-US" sz="1600">
                <a:solidFill>
                  <a:srgbClr val="23547F"/>
                </a:solidFill>
                <a:ea typeface="ＭＳ Ｐゴシック"/>
                <a:cs typeface="Calibri"/>
              </a:rPr>
              <a:t>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ＭＳ Ｐゴシック"/>
                <a:cs typeface="Calibri"/>
              </a:rPr>
              <a:t>PEM Positive Responders</a:t>
            </a:r>
            <a:r>
              <a:rPr kumimoji="0" lang="en-US" sz="1600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ea typeface="ＭＳ Ｐゴシック"/>
                <a:cs typeface="Calibri"/>
              </a:rPr>
              <a:t> </a:t>
            </a:r>
            <a:r>
              <a:rPr kumimoji="0" lang="en-US" sz="1600" b="1" i="0" u="none" strike="noStrike" kern="1200" cap="none" spc="0" normalizeH="0" baseline="30000" noProof="0">
                <a:ln>
                  <a:noFill/>
                </a:ln>
                <a:effectLst/>
                <a:uLnTx/>
                <a:uFillTx/>
                <a:ea typeface="ＭＳ Ｐゴシック"/>
                <a:cs typeface="Calibri"/>
              </a:rPr>
              <a:t>1</a:t>
            </a:r>
          </a:p>
          <a:p>
            <a:pPr marL="285750" marR="0" lvl="0" indent="-285750" algn="l" defTabSz="914400" rtl="0" eaLnBrk="1" fontAlgn="auto" latinLnBrk="0" hangingPunct="1">
              <a:lnSpc>
                <a:spcPts val="1120"/>
              </a:lnSpc>
              <a:spcBef>
                <a:spcPts val="225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ＭＳ Ｐゴシック"/>
                <a:cs typeface="Calibri"/>
              </a:rPr>
              <a:t>Baseline IGF-1 &gt; 30 ng/ml</a:t>
            </a:r>
          </a:p>
          <a:p>
            <a:pPr marL="285750" marR="0" lvl="0" indent="-285750" algn="l" defTabSz="914400" rtl="0" eaLnBrk="1" fontAlgn="auto" latinLnBrk="0" hangingPunct="1">
              <a:lnSpc>
                <a:spcPts val="1120"/>
              </a:lnSpc>
              <a:spcBef>
                <a:spcPts val="225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ＭＳ Ｐゴシック"/>
                <a:cs typeface="Calibri"/>
              </a:rPr>
              <a:t>Stimulation LUM-201 0.8mg/kg peak GH ≥ 5 ng/ml</a:t>
            </a:r>
          </a:p>
          <a:p>
            <a:pPr marL="285750" marR="0" lvl="0" indent="-285750" algn="l" defTabSz="914400" rtl="0" eaLnBrk="1" fontAlgn="auto" latinLnBrk="0" hangingPunct="1">
              <a:lnSpc>
                <a:spcPts val="1120"/>
              </a:lnSpc>
              <a:spcBef>
                <a:spcPts val="225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ＭＳ Ｐゴシック"/>
                <a:cs typeface="Calibri"/>
              </a:rPr>
              <a:t>Functional but reduced HP-GH axis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22BE5F-4192-0CB7-1F50-76463BE1AE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6957" y="1173078"/>
            <a:ext cx="4435660" cy="382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51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F54E20A-1162-1355-EA58-B39EE418F2B2}"/>
              </a:ext>
            </a:extLst>
          </p:cNvPr>
          <p:cNvSpPr/>
          <p:nvPr/>
        </p:nvSpPr>
        <p:spPr>
          <a:xfrm>
            <a:off x="0" y="0"/>
            <a:ext cx="12192000" cy="1122873"/>
          </a:xfrm>
          <a:prstGeom prst="rect">
            <a:avLst/>
          </a:prstGeom>
          <a:solidFill>
            <a:srgbClr val="88D0CF">
              <a:alpha val="2757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8E6780-0E28-6E43-8666-5036E7E69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19" y="166659"/>
            <a:ext cx="11430743" cy="902516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  <a:latin typeface="Arial Nova"/>
              </a:rPr>
              <a:t>Merck Study 020 Post-Hoc Analysis: </a:t>
            </a:r>
            <a:br>
              <a:rPr lang="en-US">
                <a:solidFill>
                  <a:schemeClr val="tx1"/>
                </a:solidFill>
                <a:latin typeface="Arial Nova"/>
              </a:rPr>
            </a:br>
            <a:r>
              <a:rPr lang="en-US">
                <a:solidFill>
                  <a:schemeClr val="tx1"/>
                </a:solidFill>
                <a:latin typeface="Arial Nova"/>
              </a:rPr>
              <a:t>PEM-Positive Patients Responsive to MK-0677 (LUM-201)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8F5BE9-B13B-3A40-BBE9-37C8AF045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558" y="1519276"/>
            <a:ext cx="4157673" cy="421422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Arial Nova"/>
              </a:rPr>
              <a:t>Naïve PGHD, Study 020</a:t>
            </a:r>
            <a:endParaRPr lang="en-US" baseline="20000"/>
          </a:p>
          <a:p>
            <a:pPr lvl="1" indent="-287020"/>
            <a:r>
              <a:rPr lang="en-US" sz="1800"/>
              <a:t>N=68; three arms</a:t>
            </a:r>
          </a:p>
          <a:p>
            <a:pPr lvl="1" indent="-287020"/>
            <a:r>
              <a:rPr lang="en-US" sz="1800"/>
              <a:t>Placebo patients switched to </a:t>
            </a:r>
            <a:r>
              <a:rPr lang="en-US" sz="1800" err="1"/>
              <a:t>rhGH</a:t>
            </a:r>
            <a:r>
              <a:rPr lang="en-US" sz="1800"/>
              <a:t> at 6 mos.</a:t>
            </a:r>
          </a:p>
          <a:p>
            <a:pPr lvl="1" indent="-287020"/>
            <a:r>
              <a:rPr lang="en-US" sz="1800"/>
              <a:t>Annualized growth shown for each arm</a:t>
            </a:r>
          </a:p>
          <a:p>
            <a:r>
              <a:rPr lang="en-US"/>
              <a:t>PEM-positive subset*:</a:t>
            </a:r>
          </a:p>
          <a:p>
            <a:pPr lvl="1" indent="-287020"/>
            <a:r>
              <a:rPr lang="en-US" sz="1800"/>
              <a:t>LUM-201 0.8 mg/kg not statistically different from </a:t>
            </a:r>
            <a:r>
              <a:rPr lang="en-US" sz="1800" err="1"/>
              <a:t>rhGH</a:t>
            </a:r>
            <a:r>
              <a:rPr lang="en-US" sz="1800"/>
              <a:t> </a:t>
            </a:r>
          </a:p>
          <a:p>
            <a:pPr lvl="1" indent="-287020"/>
            <a:r>
              <a:rPr lang="en-US" sz="1800"/>
              <a:t>Dose response: 0.8 mg/kg statistically superior to 0.4 mg/kg</a:t>
            </a:r>
          </a:p>
          <a:p>
            <a:endParaRPr lang="en-US" sz="200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288104B-DB7F-E443-B48C-39120136D3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699" y="6313643"/>
            <a:ext cx="10417865" cy="523337"/>
          </a:xfrm>
        </p:spPr>
        <p:txBody>
          <a:bodyPr>
            <a:normAutofit/>
          </a:bodyPr>
          <a:lstStyle/>
          <a:p>
            <a:r>
              <a:rPr lang="en-US" sz="1100" baseline="30000"/>
              <a:t>1</a:t>
            </a:r>
            <a:r>
              <a:rPr lang="en-US" sz="1100"/>
              <a:t> Bright 2021 JES          * PEM-positive (PEM+) = PGHD patients with baseline IGF-1 &gt; 30 ng/ml &amp; peak stimulation GH </a:t>
            </a:r>
            <a:r>
              <a:rPr lang="en-US" sz="1100" u="sng"/>
              <a:t>&gt;</a:t>
            </a:r>
            <a:r>
              <a:rPr lang="en-US" sz="1100"/>
              <a:t> 5 ng/ml from single dose of LUM-201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A935A45-311A-9446-8E51-39328CD32F34}"/>
              </a:ext>
            </a:extLst>
          </p:cNvPr>
          <p:cNvGrpSpPr/>
          <p:nvPr/>
        </p:nvGrpSpPr>
        <p:grpSpPr>
          <a:xfrm>
            <a:off x="4939655" y="1405430"/>
            <a:ext cx="7133814" cy="4436617"/>
            <a:chOff x="4635500" y="1099557"/>
            <a:chExt cx="7429500" cy="4620508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614A168-2CE6-3046-B67D-AA290D6A3D41}"/>
                </a:ext>
              </a:extLst>
            </p:cNvPr>
            <p:cNvSpPr/>
            <p:nvPr/>
          </p:nvSpPr>
          <p:spPr>
            <a:xfrm>
              <a:off x="4635500" y="1099557"/>
              <a:ext cx="7429500" cy="46205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Nova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C5AFC27-426E-1041-A118-874020ADAB6F}"/>
                </a:ext>
              </a:extLst>
            </p:cNvPr>
            <p:cNvSpPr txBox="1"/>
            <p:nvPr/>
          </p:nvSpPr>
          <p:spPr>
            <a:xfrm>
              <a:off x="5308600" y="1194161"/>
              <a:ext cx="2130552" cy="3693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567C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All Subjects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0934326-40C8-B74E-977A-ECB3CF00D194}"/>
                </a:ext>
              </a:extLst>
            </p:cNvPr>
            <p:cNvSpPr txBox="1"/>
            <p:nvPr/>
          </p:nvSpPr>
          <p:spPr>
            <a:xfrm>
              <a:off x="7481883" y="1117671"/>
              <a:ext cx="2130552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PEM-Negative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(Severe PGHD)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3243B16-A248-3746-A5EB-EACFB23C8C0D}"/>
                </a:ext>
              </a:extLst>
            </p:cNvPr>
            <p:cNvSpPr txBox="1"/>
            <p:nvPr/>
          </p:nvSpPr>
          <p:spPr>
            <a:xfrm>
              <a:off x="9693412" y="1194161"/>
              <a:ext cx="2130552" cy="36933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75BDA7">
                      <a:lumMod val="75000"/>
                    </a:srgb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PEM-Positive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75BDA7">
                      <a:lumMod val="75000"/>
                    </a:srgbClr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(Moderate PGHD)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7618B97-DCBA-A24D-A52D-7C069A0AF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4696077" y="1563493"/>
              <a:ext cx="7161354" cy="3580677"/>
            </a:xfrm>
            <a:prstGeom prst="rect">
              <a:avLst/>
            </a:prstGeom>
          </p:spPr>
        </p:pic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7511003-D7AD-444B-8119-1C605C21B34D}"/>
                </a:ext>
              </a:extLst>
            </p:cNvPr>
            <p:cNvCxnSpPr/>
            <p:nvPr/>
          </p:nvCxnSpPr>
          <p:spPr bwMode="auto">
            <a:xfrm>
              <a:off x="5981700" y="5178593"/>
              <a:ext cx="73816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7CF51CB-0094-D240-B7B0-AF50DB0F8778}"/>
                </a:ext>
              </a:extLst>
            </p:cNvPr>
            <p:cNvSpPr txBox="1"/>
            <p:nvPr/>
          </p:nvSpPr>
          <p:spPr>
            <a:xfrm>
              <a:off x="5967478" y="5140891"/>
              <a:ext cx="766610" cy="432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mg/kg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LUM-201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D758251-A235-6545-8C4B-E16E0FFF3E5F}"/>
                </a:ext>
              </a:extLst>
            </p:cNvPr>
            <p:cNvCxnSpPr/>
            <p:nvPr/>
          </p:nvCxnSpPr>
          <p:spPr bwMode="auto">
            <a:xfrm>
              <a:off x="8180774" y="5178593"/>
              <a:ext cx="73816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C8A18F7-6251-7D44-94D0-794504D93A20}"/>
                </a:ext>
              </a:extLst>
            </p:cNvPr>
            <p:cNvSpPr txBox="1"/>
            <p:nvPr/>
          </p:nvSpPr>
          <p:spPr>
            <a:xfrm>
              <a:off x="8166553" y="5140891"/>
              <a:ext cx="766610" cy="432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mg/kg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LUM-201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92E808E-A76C-9647-B4F6-A6532D263555}"/>
                </a:ext>
              </a:extLst>
            </p:cNvPr>
            <p:cNvCxnSpPr/>
            <p:nvPr/>
          </p:nvCxnSpPr>
          <p:spPr bwMode="auto">
            <a:xfrm>
              <a:off x="10453105" y="5178593"/>
              <a:ext cx="738169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2D049A5-E547-7B41-A75C-52C625A2A7DA}"/>
                </a:ext>
              </a:extLst>
            </p:cNvPr>
            <p:cNvSpPr txBox="1"/>
            <p:nvPr/>
          </p:nvSpPr>
          <p:spPr>
            <a:xfrm>
              <a:off x="10438883" y="5140891"/>
              <a:ext cx="766610" cy="4327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mg/kg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LUM-201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F559031-4C8C-5E4E-B9C7-8B3730DF3839}"/>
                </a:ext>
              </a:extLst>
            </p:cNvPr>
            <p:cNvSpPr txBox="1"/>
            <p:nvPr/>
          </p:nvSpPr>
          <p:spPr>
            <a:xfrm>
              <a:off x="6470612" y="2086490"/>
              <a:ext cx="806676" cy="2724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p&lt;0.0001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FB513E7D-70CD-3344-B162-E87FAD102283}"/>
                </a:ext>
              </a:extLst>
            </p:cNvPr>
            <p:cNvSpPr txBox="1"/>
            <p:nvPr/>
          </p:nvSpPr>
          <p:spPr>
            <a:xfrm>
              <a:off x="8576334" y="2080541"/>
              <a:ext cx="806676" cy="2724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p&lt;0.0001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BDC5C55-A12E-C14A-8483-CB6D4326C12D}"/>
                </a:ext>
              </a:extLst>
            </p:cNvPr>
            <p:cNvSpPr txBox="1"/>
            <p:nvPr/>
          </p:nvSpPr>
          <p:spPr>
            <a:xfrm>
              <a:off x="10915613" y="2466475"/>
              <a:ext cx="724873" cy="2724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p=0.082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50C859F-037D-BC40-B2E8-0A6FC221BB39}"/>
                </a:ext>
              </a:extLst>
            </p:cNvPr>
            <p:cNvSpPr txBox="1"/>
            <p:nvPr/>
          </p:nvSpPr>
          <p:spPr>
            <a:xfrm>
              <a:off x="10375209" y="2808767"/>
              <a:ext cx="724873" cy="2724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ova" panose="020B0504020202020204" pitchFamily="34" charset="0"/>
                  <a:ea typeface="+mn-ea"/>
                  <a:cs typeface="+mn-cs"/>
                </a:rPr>
                <a:t>p=0.016</a:t>
              </a:r>
            </a:p>
          </p:txBody>
        </p:sp>
        <p:sp>
          <p:nvSpPr>
            <p:cNvPr id="62" name="Freeform 8">
              <a:extLst>
                <a:ext uri="{FF2B5EF4-FFF2-40B4-BE49-F238E27FC236}">
                  <a16:creationId xmlns:a16="http://schemas.microsoft.com/office/drawing/2014/main" id="{FA022317-3383-0A4C-B6CB-B4CDD25A7CA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345586" y="2628928"/>
              <a:ext cx="1099964" cy="512782"/>
            </a:xfrm>
            <a:custGeom>
              <a:avLst/>
              <a:gdLst>
                <a:gd name="T0" fmla="*/ 1340 w 1340"/>
                <a:gd name="T1" fmla="*/ 1928 h 1928"/>
                <a:gd name="T2" fmla="*/ 0 w 1340"/>
                <a:gd name="T3" fmla="*/ 1928 h 1928"/>
                <a:gd name="T4" fmla="*/ 0 w 1340"/>
                <a:gd name="T5" fmla="*/ 0 h 1928"/>
                <a:gd name="T6" fmla="*/ 1340 w 1340"/>
                <a:gd name="T7" fmla="*/ 0 h 1928"/>
                <a:gd name="connsiteX0" fmla="*/ 10000 w 10000"/>
                <a:gd name="connsiteY0" fmla="*/ 10000 h 10000"/>
                <a:gd name="connsiteX1" fmla="*/ 0 w 10000"/>
                <a:gd name="connsiteY1" fmla="*/ 10000 h 10000"/>
                <a:gd name="connsiteX2" fmla="*/ 0 w 10000"/>
                <a:gd name="connsiteY2" fmla="*/ 0 h 10000"/>
                <a:gd name="connsiteX3" fmla="*/ 1873 w 10000"/>
                <a:gd name="connsiteY3" fmla="*/ 50 h 10000"/>
                <a:gd name="connsiteX4" fmla="*/ 10000 w 10000"/>
                <a:gd name="connsiteY4" fmla="*/ 0 h 10000"/>
                <a:gd name="connsiteX0" fmla="*/ 10000 w 10000"/>
                <a:gd name="connsiteY0" fmla="*/ 10000 h 10000"/>
                <a:gd name="connsiteX1" fmla="*/ 0 w 10000"/>
                <a:gd name="connsiteY1" fmla="*/ 10000 h 10000"/>
                <a:gd name="connsiteX2" fmla="*/ 0 w 10000"/>
                <a:gd name="connsiteY2" fmla="*/ 0 h 10000"/>
                <a:gd name="connsiteX3" fmla="*/ 1873 w 10000"/>
                <a:gd name="connsiteY3" fmla="*/ 50 h 10000"/>
                <a:gd name="connsiteX0" fmla="*/ 10000 w 10000"/>
                <a:gd name="connsiteY0" fmla="*/ 10014 h 10014"/>
                <a:gd name="connsiteX1" fmla="*/ 0 w 10000"/>
                <a:gd name="connsiteY1" fmla="*/ 10014 h 10014"/>
                <a:gd name="connsiteX2" fmla="*/ 0 w 10000"/>
                <a:gd name="connsiteY2" fmla="*/ 14 h 10014"/>
                <a:gd name="connsiteX3" fmla="*/ 1755 w 10000"/>
                <a:gd name="connsiteY3" fmla="*/ 0 h 1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14">
                  <a:moveTo>
                    <a:pt x="10000" y="10014"/>
                  </a:moveTo>
                  <a:lnTo>
                    <a:pt x="0" y="10014"/>
                  </a:lnTo>
                  <a:lnTo>
                    <a:pt x="0" y="14"/>
                  </a:lnTo>
                  <a:lnTo>
                    <a:pt x="1755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9A823DC1-59FF-2249-9DB5-944F374879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522810" y="3077061"/>
              <a:ext cx="507117" cy="454771"/>
            </a:xfrm>
            <a:custGeom>
              <a:avLst/>
              <a:gdLst>
                <a:gd name="T0" fmla="*/ 1340 w 1340"/>
                <a:gd name="T1" fmla="*/ 1928 h 1928"/>
                <a:gd name="T2" fmla="*/ 0 w 1340"/>
                <a:gd name="T3" fmla="*/ 1928 h 1928"/>
                <a:gd name="T4" fmla="*/ 0 w 1340"/>
                <a:gd name="T5" fmla="*/ 0 h 1928"/>
                <a:gd name="T6" fmla="*/ 1340 w 1340"/>
                <a:gd name="T7" fmla="*/ 0 h 1928"/>
                <a:gd name="connsiteX0" fmla="*/ 10000 w 10000"/>
                <a:gd name="connsiteY0" fmla="*/ 10000 h 10000"/>
                <a:gd name="connsiteX1" fmla="*/ 0 w 10000"/>
                <a:gd name="connsiteY1" fmla="*/ 10000 h 10000"/>
                <a:gd name="connsiteX2" fmla="*/ 0 w 10000"/>
                <a:gd name="connsiteY2" fmla="*/ 0 h 10000"/>
                <a:gd name="connsiteX3" fmla="*/ 3183 w 10000"/>
                <a:gd name="connsiteY3" fmla="*/ 91 h 10000"/>
                <a:gd name="connsiteX4" fmla="*/ 10000 w 10000"/>
                <a:gd name="connsiteY4" fmla="*/ 0 h 10000"/>
                <a:gd name="connsiteX0" fmla="*/ 10000 w 10000"/>
                <a:gd name="connsiteY0" fmla="*/ 10000 h 10000"/>
                <a:gd name="connsiteX1" fmla="*/ 0 w 10000"/>
                <a:gd name="connsiteY1" fmla="*/ 10000 h 10000"/>
                <a:gd name="connsiteX2" fmla="*/ 0 w 10000"/>
                <a:gd name="connsiteY2" fmla="*/ 0 h 10000"/>
                <a:gd name="connsiteX3" fmla="*/ 3183 w 10000"/>
                <a:gd name="connsiteY3" fmla="*/ 91 h 10000"/>
                <a:gd name="connsiteX0" fmla="*/ 10000 w 10000"/>
                <a:gd name="connsiteY0" fmla="*/ 10049 h 10049"/>
                <a:gd name="connsiteX1" fmla="*/ 0 w 10000"/>
                <a:gd name="connsiteY1" fmla="*/ 10049 h 10049"/>
                <a:gd name="connsiteX2" fmla="*/ 0 w 10000"/>
                <a:gd name="connsiteY2" fmla="*/ 49 h 10049"/>
                <a:gd name="connsiteX3" fmla="*/ 2995 w 10000"/>
                <a:gd name="connsiteY3" fmla="*/ 0 h 10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49">
                  <a:moveTo>
                    <a:pt x="10000" y="10049"/>
                  </a:moveTo>
                  <a:lnTo>
                    <a:pt x="0" y="10049"/>
                  </a:lnTo>
                  <a:lnTo>
                    <a:pt x="0" y="49"/>
                  </a:lnTo>
                  <a:lnTo>
                    <a:pt x="2995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endParaRPr>
            </a:p>
          </p:txBody>
        </p:sp>
        <p:sp>
          <p:nvSpPr>
            <p:cNvPr id="64" name="Freeform 8">
              <a:extLst>
                <a:ext uri="{FF2B5EF4-FFF2-40B4-BE49-F238E27FC236}">
                  <a16:creationId xmlns:a16="http://schemas.microsoft.com/office/drawing/2014/main" id="{67CF9C0A-FC07-5648-B21E-40025FFBDC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491080" y="2628928"/>
              <a:ext cx="1099964" cy="512782"/>
            </a:xfrm>
            <a:custGeom>
              <a:avLst/>
              <a:gdLst>
                <a:gd name="T0" fmla="*/ 1340 w 1340"/>
                <a:gd name="T1" fmla="*/ 1928 h 1928"/>
                <a:gd name="T2" fmla="*/ 0 w 1340"/>
                <a:gd name="T3" fmla="*/ 1928 h 1928"/>
                <a:gd name="T4" fmla="*/ 0 w 1340"/>
                <a:gd name="T5" fmla="*/ 0 h 1928"/>
                <a:gd name="T6" fmla="*/ 1340 w 1340"/>
                <a:gd name="T7" fmla="*/ 0 h 1928"/>
                <a:gd name="connsiteX0" fmla="*/ 10000 w 10000"/>
                <a:gd name="connsiteY0" fmla="*/ 10000 h 10000"/>
                <a:gd name="connsiteX1" fmla="*/ 0 w 10000"/>
                <a:gd name="connsiteY1" fmla="*/ 10000 h 10000"/>
                <a:gd name="connsiteX2" fmla="*/ 0 w 10000"/>
                <a:gd name="connsiteY2" fmla="*/ 0 h 10000"/>
                <a:gd name="connsiteX3" fmla="*/ 1873 w 10000"/>
                <a:gd name="connsiteY3" fmla="*/ 50 h 10000"/>
                <a:gd name="connsiteX4" fmla="*/ 10000 w 10000"/>
                <a:gd name="connsiteY4" fmla="*/ 0 h 10000"/>
                <a:gd name="connsiteX0" fmla="*/ 10000 w 10000"/>
                <a:gd name="connsiteY0" fmla="*/ 10000 h 10000"/>
                <a:gd name="connsiteX1" fmla="*/ 0 w 10000"/>
                <a:gd name="connsiteY1" fmla="*/ 10000 h 10000"/>
                <a:gd name="connsiteX2" fmla="*/ 0 w 10000"/>
                <a:gd name="connsiteY2" fmla="*/ 0 h 10000"/>
                <a:gd name="connsiteX3" fmla="*/ 1873 w 10000"/>
                <a:gd name="connsiteY3" fmla="*/ 50 h 10000"/>
                <a:gd name="connsiteX0" fmla="*/ 10000 w 10000"/>
                <a:gd name="connsiteY0" fmla="*/ 10014 h 10014"/>
                <a:gd name="connsiteX1" fmla="*/ 0 w 10000"/>
                <a:gd name="connsiteY1" fmla="*/ 10014 h 10014"/>
                <a:gd name="connsiteX2" fmla="*/ 0 w 10000"/>
                <a:gd name="connsiteY2" fmla="*/ 14 h 10014"/>
                <a:gd name="connsiteX3" fmla="*/ 1755 w 10000"/>
                <a:gd name="connsiteY3" fmla="*/ 0 h 10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14">
                  <a:moveTo>
                    <a:pt x="10000" y="10014"/>
                  </a:moveTo>
                  <a:lnTo>
                    <a:pt x="0" y="10014"/>
                  </a:lnTo>
                  <a:lnTo>
                    <a:pt x="0" y="14"/>
                  </a:lnTo>
                  <a:lnTo>
                    <a:pt x="1755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endParaRPr>
            </a:p>
          </p:txBody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A78CF599-6A19-8840-B875-D1E411D1DC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68510" y="2755336"/>
              <a:ext cx="507117" cy="454771"/>
            </a:xfrm>
            <a:custGeom>
              <a:avLst/>
              <a:gdLst>
                <a:gd name="T0" fmla="*/ 1340 w 1340"/>
                <a:gd name="T1" fmla="*/ 1928 h 1928"/>
                <a:gd name="T2" fmla="*/ 0 w 1340"/>
                <a:gd name="T3" fmla="*/ 1928 h 1928"/>
                <a:gd name="T4" fmla="*/ 0 w 1340"/>
                <a:gd name="T5" fmla="*/ 0 h 1928"/>
                <a:gd name="T6" fmla="*/ 1340 w 1340"/>
                <a:gd name="T7" fmla="*/ 0 h 1928"/>
                <a:gd name="connsiteX0" fmla="*/ 10000 w 10000"/>
                <a:gd name="connsiteY0" fmla="*/ 10000 h 10000"/>
                <a:gd name="connsiteX1" fmla="*/ 0 w 10000"/>
                <a:gd name="connsiteY1" fmla="*/ 10000 h 10000"/>
                <a:gd name="connsiteX2" fmla="*/ 0 w 10000"/>
                <a:gd name="connsiteY2" fmla="*/ 0 h 10000"/>
                <a:gd name="connsiteX3" fmla="*/ 3183 w 10000"/>
                <a:gd name="connsiteY3" fmla="*/ 91 h 10000"/>
                <a:gd name="connsiteX4" fmla="*/ 10000 w 10000"/>
                <a:gd name="connsiteY4" fmla="*/ 0 h 10000"/>
                <a:gd name="connsiteX0" fmla="*/ 10000 w 10000"/>
                <a:gd name="connsiteY0" fmla="*/ 10000 h 10000"/>
                <a:gd name="connsiteX1" fmla="*/ 0 w 10000"/>
                <a:gd name="connsiteY1" fmla="*/ 10000 h 10000"/>
                <a:gd name="connsiteX2" fmla="*/ 0 w 10000"/>
                <a:gd name="connsiteY2" fmla="*/ 0 h 10000"/>
                <a:gd name="connsiteX3" fmla="*/ 3183 w 10000"/>
                <a:gd name="connsiteY3" fmla="*/ 91 h 10000"/>
                <a:gd name="connsiteX0" fmla="*/ 10000 w 10000"/>
                <a:gd name="connsiteY0" fmla="*/ 10049 h 10049"/>
                <a:gd name="connsiteX1" fmla="*/ 0 w 10000"/>
                <a:gd name="connsiteY1" fmla="*/ 10049 h 10049"/>
                <a:gd name="connsiteX2" fmla="*/ 0 w 10000"/>
                <a:gd name="connsiteY2" fmla="*/ 49 h 10049"/>
                <a:gd name="connsiteX3" fmla="*/ 2995 w 10000"/>
                <a:gd name="connsiteY3" fmla="*/ 0 h 10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49">
                  <a:moveTo>
                    <a:pt x="10000" y="10049"/>
                  </a:moveTo>
                  <a:lnTo>
                    <a:pt x="0" y="10049"/>
                  </a:lnTo>
                  <a:lnTo>
                    <a:pt x="0" y="49"/>
                  </a:lnTo>
                  <a:lnTo>
                    <a:pt x="2995" y="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35BF533-A8CA-4F81-9038-A73766714D83}"/>
              </a:ext>
            </a:extLst>
          </p:cNvPr>
          <p:cNvSpPr txBox="1"/>
          <p:nvPr/>
        </p:nvSpPr>
        <p:spPr>
          <a:xfrm>
            <a:off x="3113433" y="3487426"/>
            <a:ext cx="19530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63DAF4-099B-1C02-8627-85639B029CF2}"/>
              </a:ext>
            </a:extLst>
          </p:cNvPr>
          <p:cNvSpPr txBox="1"/>
          <p:nvPr/>
        </p:nvSpPr>
        <p:spPr>
          <a:xfrm>
            <a:off x="4952736" y="1052637"/>
            <a:ext cx="7239264" cy="369332"/>
          </a:xfrm>
          <a:prstGeom prst="rect">
            <a:avLst/>
          </a:prstGeom>
          <a:solidFill>
            <a:schemeClr val="accent5">
              <a:alpha val="32242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Historical Phase 2a Data from 020 Trial in PGHD</a:t>
            </a:r>
          </a:p>
        </p:txBody>
      </p:sp>
    </p:spTree>
    <p:extLst>
      <p:ext uri="{BB962C8B-B14F-4D97-AF65-F5344CB8AC3E}">
        <p14:creationId xmlns:p14="http://schemas.microsoft.com/office/powerpoint/2010/main" val="1997568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black and blue logo&#10;&#10;Description automatically generated">
            <a:extLst>
              <a:ext uri="{FF2B5EF4-FFF2-40B4-BE49-F238E27FC236}">
                <a16:creationId xmlns:a16="http://schemas.microsoft.com/office/drawing/2014/main" id="{89F394C1-2513-F310-0C7B-834CFCA54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06" y="428211"/>
            <a:ext cx="2972448" cy="57025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268C8E2-1762-3BC0-80A9-5A6767F051F7}"/>
              </a:ext>
            </a:extLst>
          </p:cNvPr>
          <p:cNvSpPr/>
          <p:nvPr/>
        </p:nvSpPr>
        <p:spPr>
          <a:xfrm>
            <a:off x="3610202" y="0"/>
            <a:ext cx="8581798" cy="1204686"/>
          </a:xfrm>
          <a:prstGeom prst="rect">
            <a:avLst/>
          </a:prstGeom>
          <a:solidFill>
            <a:srgbClr val="88D0CF">
              <a:alpha val="2757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FE5BE9-43BE-C1EC-14EB-F4FBD020BE3D}"/>
              </a:ext>
            </a:extLst>
          </p:cNvPr>
          <p:cNvSpPr txBox="1"/>
          <p:nvPr/>
        </p:nvSpPr>
        <p:spPr>
          <a:xfrm>
            <a:off x="3610202" y="278225"/>
            <a:ext cx="85817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PK/PD: N=22, Open label LUM-201 1.6 &amp; 3.2mg/kg daily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Objectives: 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Assess LUM-201 effect on endogenous GH </a:t>
            </a: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pulsatility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,  Assess Height Velocity, Evaluate PK/PD 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0A6815-F837-07BF-923D-C4935B0E364E}"/>
              </a:ext>
            </a:extLst>
          </p:cNvPr>
          <p:cNvSpPr/>
          <p:nvPr/>
        </p:nvSpPr>
        <p:spPr bwMode="auto">
          <a:xfrm>
            <a:off x="173293" y="1273576"/>
            <a:ext cx="3094451" cy="3565886"/>
          </a:xfrm>
          <a:prstGeom prst="rect">
            <a:avLst/>
          </a:prstGeom>
          <a:solidFill>
            <a:srgbClr val="88CFCF">
              <a:alpha val="1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E3D56F54-C2D2-DB21-9A5B-5633F8CA57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101050"/>
              </p:ext>
            </p:extLst>
          </p:nvPr>
        </p:nvGraphicFramePr>
        <p:xfrm>
          <a:off x="4105" y="1456631"/>
          <a:ext cx="3243340" cy="3534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3" imgW="5682238" imgH="6810114" progId="Prism9.Document">
                  <p:embed/>
                </p:oleObj>
              </mc:Choice>
              <mc:Fallback>
                <p:oleObj name="Prism 9" r:id="rId3" imgW="5682238" imgH="6810114" progId="Prism9.Document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E3D56F54-C2D2-DB21-9A5B-5633F8CA57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05" y="1456631"/>
                        <a:ext cx="3243340" cy="35347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4D74E8D9-E228-1F9A-D9EF-A2D3442EDE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591926"/>
              </p:ext>
            </p:extLst>
          </p:nvPr>
        </p:nvGraphicFramePr>
        <p:xfrm>
          <a:off x="3262190" y="1716695"/>
          <a:ext cx="3416809" cy="4109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5" imgW="6144060" imgH="7306861" progId="Prism9.Document">
                  <p:embed/>
                </p:oleObj>
              </mc:Choice>
              <mc:Fallback>
                <p:oleObj name="Prism 9" r:id="rId5" imgW="6144060" imgH="7306861" progId="Prism9.Document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4D74E8D9-E228-1F9A-D9EF-A2D3442EDE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62190" y="1716695"/>
                        <a:ext cx="3416809" cy="41094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itle 6">
            <a:extLst>
              <a:ext uri="{FF2B5EF4-FFF2-40B4-BE49-F238E27FC236}">
                <a16:creationId xmlns:a16="http://schemas.microsoft.com/office/drawing/2014/main" id="{2B33A6DD-0B91-0854-55D5-D9D0E6E05447}"/>
              </a:ext>
            </a:extLst>
          </p:cNvPr>
          <p:cNvSpPr txBox="1">
            <a:spLocks/>
          </p:cNvSpPr>
          <p:nvPr/>
        </p:nvSpPr>
        <p:spPr bwMode="auto">
          <a:xfrm>
            <a:off x="3619352" y="1255414"/>
            <a:ext cx="8399356" cy="661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67" b="0" i="0" baseline="0">
                <a:solidFill>
                  <a:srgbClr val="23547F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rgbClr val="23547F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rgbClr val="23547F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rgbClr val="23547F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rgbClr val="23547F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609585"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rgbClr val="23547F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1219170"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rgbClr val="23547F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828754"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rgbClr val="23547F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2438339" algn="ctr" rtl="0" eaLnBrk="1" fontAlgn="base" hangingPunct="1">
              <a:spcBef>
                <a:spcPct val="0"/>
              </a:spcBef>
              <a:spcAft>
                <a:spcPct val="0"/>
              </a:spcAft>
              <a:defRPr sz="5867">
                <a:solidFill>
                  <a:srgbClr val="23547F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GH secretion at 0 vs 6 months of oral LUM-201 Treatment (1.6 &amp; 3.2mg/kg/d combined), </a:t>
            </a:r>
            <a:b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all variables from deconvolution based on 72 samples in 12 hours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73FED231-BF75-ECE1-D1FB-4EE0F82A20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373710"/>
              </p:ext>
            </p:extLst>
          </p:nvPr>
        </p:nvGraphicFramePr>
        <p:xfrm>
          <a:off x="5849926" y="1713190"/>
          <a:ext cx="3338362" cy="4045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7" imgW="5613847" imgH="6842150" progId="Prism9.Document">
                  <p:embed/>
                </p:oleObj>
              </mc:Choice>
              <mc:Fallback>
                <p:oleObj name="Prism 9" r:id="rId7" imgW="5613847" imgH="6842150" progId="Prism9.Document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73FED231-BF75-ECE1-D1FB-4EE0F82A20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49926" y="1713190"/>
                        <a:ext cx="3338362" cy="4045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C8608A32-44C2-0926-A72F-22D584F62C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079807"/>
              </p:ext>
            </p:extLst>
          </p:nvPr>
        </p:nvGraphicFramePr>
        <p:xfrm>
          <a:off x="8572649" y="1763918"/>
          <a:ext cx="3315674" cy="404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9" imgW="5641204" imgH="6918102" progId="Prism9.Document">
                  <p:embed/>
                </p:oleObj>
              </mc:Choice>
              <mc:Fallback>
                <p:oleObj name="Prism 9" r:id="rId9" imgW="5641204" imgH="6918102" progId="Prism9.Document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C8608A32-44C2-0926-A72F-22D584F62C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572649" y="1763918"/>
                        <a:ext cx="3315674" cy="4048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728BF13-0BDB-10EB-B0C7-3A4DC2A2D2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219782"/>
              </p:ext>
            </p:extLst>
          </p:nvPr>
        </p:nvGraphicFramePr>
        <p:xfrm>
          <a:off x="1402491" y="5450246"/>
          <a:ext cx="10202859" cy="122286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78715">
                  <a:extLst>
                    <a:ext uri="{9D8B030D-6E8A-4147-A177-3AD203B41FA5}">
                      <a16:colId xmlns:a16="http://schemas.microsoft.com/office/drawing/2014/main" val="3980451858"/>
                    </a:ext>
                  </a:extLst>
                </a:gridCol>
                <a:gridCol w="1534866">
                  <a:extLst>
                    <a:ext uri="{9D8B030D-6E8A-4147-A177-3AD203B41FA5}">
                      <a16:colId xmlns:a16="http://schemas.microsoft.com/office/drawing/2014/main" val="873182790"/>
                    </a:ext>
                  </a:extLst>
                </a:gridCol>
                <a:gridCol w="1699341">
                  <a:extLst>
                    <a:ext uri="{9D8B030D-6E8A-4147-A177-3AD203B41FA5}">
                      <a16:colId xmlns:a16="http://schemas.microsoft.com/office/drawing/2014/main" val="1439782781"/>
                    </a:ext>
                  </a:extLst>
                </a:gridCol>
                <a:gridCol w="1899900">
                  <a:extLst>
                    <a:ext uri="{9D8B030D-6E8A-4147-A177-3AD203B41FA5}">
                      <a16:colId xmlns:a16="http://schemas.microsoft.com/office/drawing/2014/main" val="2163447425"/>
                    </a:ext>
                  </a:extLst>
                </a:gridCol>
                <a:gridCol w="1755345">
                  <a:extLst>
                    <a:ext uri="{9D8B030D-6E8A-4147-A177-3AD203B41FA5}">
                      <a16:colId xmlns:a16="http://schemas.microsoft.com/office/drawing/2014/main" val="4091783574"/>
                    </a:ext>
                  </a:extLst>
                </a:gridCol>
                <a:gridCol w="1734692">
                  <a:extLst>
                    <a:ext uri="{9D8B030D-6E8A-4147-A177-3AD203B41FA5}">
                      <a16:colId xmlns:a16="http://schemas.microsoft.com/office/drawing/2014/main" val="2065327180"/>
                    </a:ext>
                  </a:extLst>
                </a:gridCol>
              </a:tblGrid>
              <a:tr h="67836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Time period</a:t>
                      </a:r>
                      <a:br>
                        <a:rPr lang="en-US" sz="140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1" i="1">
                          <a:solidFill>
                            <a:srgbClr val="0B4342"/>
                          </a:solidFill>
                        </a:rPr>
                        <a:t>24 </a:t>
                      </a:r>
                      <a:r>
                        <a:rPr lang="en-US" sz="1400" b="1" i="1" err="1">
                          <a:solidFill>
                            <a:srgbClr val="0B4342"/>
                          </a:solidFill>
                        </a:rPr>
                        <a:t>hr</a:t>
                      </a:r>
                      <a:r>
                        <a:rPr lang="en-US" sz="1400" b="1" i="1">
                          <a:solidFill>
                            <a:srgbClr val="0B4342"/>
                          </a:solidFill>
                        </a:rPr>
                        <a:t> GH Secretion </a:t>
                      </a:r>
                      <a:endParaRPr lang="en-US" sz="1400">
                        <a:solidFill>
                          <a:srgbClr val="0B4342"/>
                        </a:solidFill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b="0" i="1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µg/kg/24hr </a:t>
                      </a:r>
                      <a:endParaRPr lang="en-US" sz="1400" i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Normal healthy</a:t>
                      </a:r>
                    </a:p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(IC-GH)</a:t>
                      </a:r>
                    </a:p>
                    <a:p>
                      <a:pPr algn="ctr"/>
                      <a:r>
                        <a:rPr lang="en-US" sz="1200" i="1">
                          <a:solidFill>
                            <a:schemeClr val="tx1"/>
                          </a:solidFill>
                        </a:rPr>
                        <a:t>Zadik et 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Untreated GHD</a:t>
                      </a:r>
                    </a:p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(IC-GH)</a:t>
                      </a:r>
                    </a:p>
                    <a:p>
                      <a:pPr algn="ctr"/>
                      <a:r>
                        <a:rPr lang="en-US" sz="1200" i="1">
                          <a:solidFill>
                            <a:schemeClr val="tx1"/>
                          </a:solidFill>
                        </a:rPr>
                        <a:t>Zadik et al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LUM-201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(baseline GH)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D0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LUM-201</a:t>
                      </a:r>
                    </a:p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(treat 6M GH)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88D0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err="1">
                          <a:solidFill>
                            <a:srgbClr val="212121"/>
                          </a:solidFill>
                          <a:latin typeface="+mj-lt"/>
                          <a:cs typeface="Calibri"/>
                        </a:rPr>
                        <a:t>rhGH</a:t>
                      </a:r>
                      <a:r>
                        <a:rPr lang="en-US" sz="1400" b="1">
                          <a:solidFill>
                            <a:srgbClr val="212121"/>
                          </a:solidFill>
                          <a:latin typeface="+mj-lt"/>
                          <a:cs typeface="Calibri"/>
                        </a:rPr>
                        <a:t> </a:t>
                      </a:r>
                    </a:p>
                    <a:p>
                      <a:pPr algn="ctr"/>
                      <a:r>
                        <a:rPr lang="en-US" sz="1400" b="1">
                          <a:solidFill>
                            <a:srgbClr val="212121"/>
                          </a:solidFill>
                          <a:latin typeface="+mj-lt"/>
                          <a:cs typeface="Calibri"/>
                        </a:rPr>
                        <a:t>34 µg/kg/day</a:t>
                      </a:r>
                      <a:endParaRPr lang="en-US" sz="140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857123"/>
                  </a:ext>
                </a:extLst>
              </a:tr>
              <a:tr h="52182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E8EF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tx1"/>
                          </a:solidFill>
                        </a:rPr>
                        <a:t>5.0 </a:t>
                      </a:r>
                      <a:r>
                        <a:rPr lang="en-US" sz="1400" b="1" u="sng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US" sz="1400" b="1" u="none">
                          <a:solidFill>
                            <a:schemeClr val="tx1"/>
                          </a:solidFill>
                        </a:rPr>
                        <a:t> 1.3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1.4 </a:t>
                      </a:r>
                      <a:r>
                        <a:rPr lang="en-US" sz="1400" u="sng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US" sz="1400" u="none">
                          <a:solidFill>
                            <a:schemeClr val="tx1"/>
                          </a:solidFill>
                        </a:rPr>
                        <a:t> 0.5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1.7 </a:t>
                      </a:r>
                      <a:r>
                        <a:rPr lang="en-US" sz="1400" u="sng">
                          <a:solidFill>
                            <a:schemeClr val="tx1"/>
                          </a:solidFill>
                        </a:rPr>
                        <a:t>+</a:t>
                      </a:r>
                      <a:r>
                        <a:rPr lang="en-US" sz="1400" u="none">
                          <a:solidFill>
                            <a:schemeClr val="tx1"/>
                          </a:solidFill>
                        </a:rPr>
                        <a:t> 1.3</a:t>
                      </a:r>
                      <a:endParaRPr lang="en-US" sz="14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88D0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3.3 – 4.0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88D0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 b="1" dirty="0">
                          <a:solidFill>
                            <a:srgbClr val="212121"/>
                          </a:solidFill>
                          <a:latin typeface="+mn-lt"/>
                          <a:cs typeface="Calibri"/>
                        </a:rPr>
                        <a:t>~20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52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002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268C8E2-1762-3BC0-80A9-5A6767F051F7}"/>
              </a:ext>
            </a:extLst>
          </p:cNvPr>
          <p:cNvSpPr/>
          <p:nvPr/>
        </p:nvSpPr>
        <p:spPr>
          <a:xfrm>
            <a:off x="3610202" y="0"/>
            <a:ext cx="8581798" cy="1204686"/>
          </a:xfrm>
          <a:prstGeom prst="rect">
            <a:avLst/>
          </a:prstGeom>
          <a:solidFill>
            <a:srgbClr val="88D0CF">
              <a:alpha val="2757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495C98-A486-4B8D-FC73-155381F8DE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8206" y="6023432"/>
            <a:ext cx="10412194" cy="422339"/>
          </a:xfrm>
        </p:spPr>
        <p:txBody>
          <a:bodyPr/>
          <a:lstStyle/>
          <a:p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</a:rPr>
              <a:t>AHV ANCOVA Model Terms: treatment, Age at dose 1, Sex, Baseline HT SDS, Baseline BMI SDS, Baseline IGF-1 SDS, LUM-201 PEM, Baseline BA Delay, HT SDS-MPH SDS</a:t>
            </a:r>
          </a:p>
          <a:p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</a:rPr>
              <a:t>Bars represent Least Squares Mean (LSM), Error bars represent the Standard Error of LSM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0DD67B-9A3C-3F99-E3EB-AB99D89C1E9E}"/>
              </a:ext>
            </a:extLst>
          </p:cNvPr>
          <p:cNvSpPr txBox="1"/>
          <p:nvPr/>
        </p:nvSpPr>
        <p:spPr>
          <a:xfrm>
            <a:off x="408206" y="6416579"/>
            <a:ext cx="8664606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</a:rPr>
              <a:t>** Equates to 0.24 mg/kg/</a:t>
            </a:r>
            <a:r>
              <a:rPr lang="en-US" sz="1000" err="1">
                <a:solidFill>
                  <a:schemeClr val="tx1">
                    <a:lumMod val="75000"/>
                    <a:lumOff val="25000"/>
                  </a:schemeClr>
                </a:solidFill>
              </a:rPr>
              <a:t>wk</a:t>
            </a:r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</a:rPr>
              <a:t> (approved </a:t>
            </a:r>
            <a:r>
              <a:rPr lang="en-US" sz="1000" err="1">
                <a:solidFill>
                  <a:schemeClr val="tx1">
                    <a:lumMod val="75000"/>
                    <a:lumOff val="25000"/>
                  </a:schemeClr>
                </a:solidFill>
              </a:rPr>
              <a:t>rhGH</a:t>
            </a:r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</a:rPr>
              <a:t> dose range: 0.17-0.24 mg/kg/</a:t>
            </a:r>
            <a:r>
              <a:rPr lang="en-US" sz="1000" err="1">
                <a:solidFill>
                  <a:schemeClr val="tx1">
                    <a:lumMod val="75000"/>
                    <a:lumOff val="25000"/>
                  </a:schemeClr>
                </a:solidFill>
              </a:rPr>
              <a:t>wk</a:t>
            </a:r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</a:rPr>
              <a:t> for </a:t>
            </a:r>
            <a:r>
              <a:rPr lang="en-US" sz="100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Norditropin</a:t>
            </a:r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A4063AC4-4F99-B119-6801-C9EE74FEC6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92334" y="1743863"/>
            <a:ext cx="3298065" cy="3288569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ctr">
              <a:buNone/>
            </a:pPr>
            <a:endParaRPr lang="en-US" sz="2200" b="1" dirty="0"/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1.6 mg/kg best performing LUM-201 cohort</a:t>
            </a:r>
          </a:p>
          <a:p>
            <a:pPr lvl="1" indent="-287020"/>
            <a:r>
              <a:rPr lang="en-US" sz="1600" dirty="0">
                <a:solidFill>
                  <a:schemeClr val="tx1"/>
                </a:solidFill>
              </a:rPr>
              <a:t>Growth of 8.0 cm comparable to historical 12-month AHV for moderate population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1.7 cm difference between 1.6mg/kg and </a:t>
            </a:r>
            <a:r>
              <a:rPr lang="en-US" sz="1600" dirty="0" err="1">
                <a:solidFill>
                  <a:schemeClr val="tx1"/>
                </a:solidFill>
              </a:rPr>
              <a:t>rhGH</a:t>
            </a:r>
            <a:r>
              <a:rPr lang="en-US" sz="1600" dirty="0">
                <a:solidFill>
                  <a:schemeClr val="tx1"/>
                </a:solidFill>
              </a:rPr>
              <a:t> cohorts at 12 months</a:t>
            </a:r>
          </a:p>
          <a:p>
            <a:pPr lvl="1" indent="-287020"/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Differences less than 1.8 – 2.0 c</a:t>
            </a:r>
            <a:r>
              <a:rPr lang="en-US" sz="1600" dirty="0">
                <a:solidFill>
                  <a:schemeClr val="tx1"/>
                </a:solidFill>
              </a:rPr>
              <a:t>m have been the historical Phase 3 non-inferiority margin for </a:t>
            </a:r>
            <a:r>
              <a:rPr lang="en-US" sz="1600" dirty="0" err="1">
                <a:solidFill>
                  <a:schemeClr val="tx1"/>
                </a:solidFill>
              </a:rPr>
              <a:t>rhGH</a:t>
            </a:r>
            <a:r>
              <a:rPr lang="en-US" sz="1600" dirty="0">
                <a:solidFill>
                  <a:schemeClr val="tx1"/>
                </a:solidFill>
              </a:rPr>
              <a:t> approvals</a:t>
            </a:r>
          </a:p>
        </p:txBody>
      </p:sp>
      <p:pic>
        <p:nvPicPr>
          <p:cNvPr id="11" name="Picture 10" descr="A black and blue logo&#10;&#10;Description automatically generated">
            <a:extLst>
              <a:ext uri="{FF2B5EF4-FFF2-40B4-BE49-F238E27FC236}">
                <a16:creationId xmlns:a16="http://schemas.microsoft.com/office/drawing/2014/main" id="{2BB13DE5-4F01-B86C-F582-3EA7068C8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06" y="431935"/>
            <a:ext cx="2965326" cy="5702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0FE5BE9-43BE-C1EC-14EB-F4FBD020BE3D}"/>
              </a:ext>
            </a:extLst>
          </p:cNvPr>
          <p:cNvSpPr txBox="1"/>
          <p:nvPr/>
        </p:nvSpPr>
        <p:spPr>
          <a:xfrm>
            <a:off x="3610202" y="278225"/>
            <a:ext cx="8581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Dose finding: N=82, randomised to LUM-201 0.8, 1.6 &amp; 3.2mg/kg daily, or </a:t>
            </a:r>
            <a:r>
              <a:rPr kumimoji="0" lang="en-GB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rhGH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 34</a:t>
            </a: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Times New Roman" panose="02020603050405020304" pitchFamily="18" charset="0"/>
              </a:rPr>
              <a:t>µg/kg daily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Times New Roman" panose="02020603050405020304" pitchFamily="18" charset="0"/>
              </a:rPr>
              <a:t>Objectives: Confirm PEM strategy, Assess Height velocity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Times New Roman" panose="02020603050405020304" pitchFamily="18" charset="0"/>
              </a:rPr>
              <a:t>(Not powered for non-inferiority)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A144C82-1E68-049D-4F07-A93A24BA44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451690"/>
              </p:ext>
            </p:extLst>
          </p:nvPr>
        </p:nvGraphicFramePr>
        <p:xfrm>
          <a:off x="265113" y="1701800"/>
          <a:ext cx="3663950" cy="367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3" imgW="4126516" imgH="4138839" progId="Prism10.Document">
                  <p:embed/>
                </p:oleObj>
              </mc:Choice>
              <mc:Fallback>
                <p:oleObj name="Prism 10" r:id="rId3" imgW="4126516" imgH="4138839" progId="Prism10.Document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A144C82-1E68-049D-4F07-A93A24BA44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5113" y="1701800"/>
                        <a:ext cx="3663950" cy="3673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2AF5FAC-228D-7352-B596-49585BA4B9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389197"/>
              </p:ext>
            </p:extLst>
          </p:nvPr>
        </p:nvGraphicFramePr>
        <p:xfrm>
          <a:off x="3813449" y="1701800"/>
          <a:ext cx="4863271" cy="4202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5" imgW="5485703" imgH="4742134" progId="Prism10.Document">
                  <p:embed/>
                </p:oleObj>
              </mc:Choice>
              <mc:Fallback>
                <p:oleObj name="Prism 10" r:id="rId5" imgW="5485703" imgH="4742134" progId="Prism10.Document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A2AF5FAC-228D-7352-B596-49585BA4B9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13449" y="1701800"/>
                        <a:ext cx="4863271" cy="42022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469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F278762-A086-5812-944C-22BA15A014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391177"/>
              </p:ext>
            </p:extLst>
          </p:nvPr>
        </p:nvGraphicFramePr>
        <p:xfrm>
          <a:off x="3237071" y="2382621"/>
          <a:ext cx="3166921" cy="3475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2" imgW="3943659" imgH="4220910" progId="Prism9.Document">
                  <p:embed/>
                </p:oleObj>
              </mc:Choice>
              <mc:Fallback>
                <p:oleObj name="Prism 9" r:id="rId2" imgW="3943659" imgH="4220910" progId="Prism9.Document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F278762-A086-5812-944C-22BA15A014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37071" y="2382621"/>
                        <a:ext cx="3166921" cy="34753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4FD6501-CE02-F273-E0E0-518D584F1719}"/>
              </a:ext>
            </a:extLst>
          </p:cNvPr>
          <p:cNvSpPr txBox="1"/>
          <p:nvPr/>
        </p:nvSpPr>
        <p:spPr>
          <a:xfrm>
            <a:off x="715927" y="6313982"/>
            <a:ext cx="75924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</a:rPr>
              <a:t>Bars represent sample mean, and error bars represent Standard Error of the Mean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9E4DC7E-4750-F673-EC2C-B9963ECBA5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5766155"/>
              </p:ext>
            </p:extLst>
          </p:nvPr>
        </p:nvGraphicFramePr>
        <p:xfrm>
          <a:off x="156118" y="2342558"/>
          <a:ext cx="3240241" cy="3454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4" imgW="4057765" imgH="4222710" progId="Prism9.Document">
                  <p:embed/>
                </p:oleObj>
              </mc:Choice>
              <mc:Fallback>
                <p:oleObj name="Prism 9" r:id="rId4" imgW="4057765" imgH="4222710" progId="Prism9.Document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9E4DC7E-4750-F673-EC2C-B9963ECBA5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6118" y="2342558"/>
                        <a:ext cx="3240241" cy="3454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black and blue logo&#10;&#10;Description automatically generated">
            <a:extLst>
              <a:ext uri="{FF2B5EF4-FFF2-40B4-BE49-F238E27FC236}">
                <a16:creationId xmlns:a16="http://schemas.microsoft.com/office/drawing/2014/main" id="{EED619BC-4175-2FAE-086F-B44DCD17B3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761" y="1800601"/>
            <a:ext cx="2528822" cy="48631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4124F93-6EC5-D1BA-709A-99B07B532260}"/>
              </a:ext>
            </a:extLst>
          </p:cNvPr>
          <p:cNvSpPr/>
          <p:nvPr/>
        </p:nvSpPr>
        <p:spPr>
          <a:xfrm>
            <a:off x="0" y="0"/>
            <a:ext cx="12192000" cy="1344541"/>
          </a:xfrm>
          <a:prstGeom prst="rect">
            <a:avLst/>
          </a:prstGeom>
          <a:solidFill>
            <a:srgbClr val="88D0CF">
              <a:alpha val="2757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7AACFBC6-920F-5C4A-738C-AF29924E43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04118"/>
              </p:ext>
            </p:extLst>
          </p:nvPr>
        </p:nvGraphicFramePr>
        <p:xfrm>
          <a:off x="6477312" y="2382621"/>
          <a:ext cx="2488073" cy="3253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7" imgW="3000219" imgH="3920702" progId="Prism10.Document">
                  <p:embed/>
                </p:oleObj>
              </mc:Choice>
              <mc:Fallback>
                <p:oleObj name="Prism 10" r:id="rId7" imgW="3000219" imgH="3920702" progId="Prism10.Document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7AACFBC6-920F-5C4A-738C-AF29924E43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477312" y="2382621"/>
                        <a:ext cx="2488073" cy="32536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D70B673F-01A0-5B2E-5F94-1D63F1C84C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575587"/>
              </p:ext>
            </p:extLst>
          </p:nvPr>
        </p:nvGraphicFramePr>
        <p:xfrm>
          <a:off x="8965385" y="2382621"/>
          <a:ext cx="2488886" cy="3253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10" r:id="rId9" imgW="3000219" imgH="3920702" progId="Prism10.Document">
                  <p:embed/>
                </p:oleObj>
              </mc:Choice>
              <mc:Fallback>
                <p:oleObj name="Prism 10" r:id="rId9" imgW="3000219" imgH="3920702" progId="Prism10.Document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D70B673F-01A0-5B2E-5F94-1D63F1C84C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965385" y="2382621"/>
                        <a:ext cx="2488886" cy="32536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 descr="A black and blue logo&#10;&#10;Description automatically generated">
            <a:extLst>
              <a:ext uri="{FF2B5EF4-FFF2-40B4-BE49-F238E27FC236}">
                <a16:creationId xmlns:a16="http://schemas.microsoft.com/office/drawing/2014/main" id="{73CA42B2-71BC-16D2-EB1A-C833000346D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022" y="1800601"/>
            <a:ext cx="2534905" cy="48631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90D0A98-CF5B-6834-5E2C-3101F25F5D6F}"/>
              </a:ext>
            </a:extLst>
          </p:cNvPr>
          <p:cNvSpPr txBox="1"/>
          <p:nvPr/>
        </p:nvSpPr>
        <p:spPr>
          <a:xfrm>
            <a:off x="394336" y="454466"/>
            <a:ext cx="11403328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LUM-201 Normalizes IGF-1 SDS with Durable Effect Out to 12 Months</a:t>
            </a:r>
            <a:r>
              <a:rPr lang="en-GB" sz="2800" dirty="0">
                <a:solidFill>
                  <a:prstClr val="black"/>
                </a:solidFill>
                <a:latin typeface="+mj-lt"/>
              </a:rPr>
              <a:t> 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89170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79C786E-A221-AEDF-AA62-1BDC90A07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95806" y="2263847"/>
            <a:ext cx="3394655" cy="2632349"/>
          </a:xfrm>
        </p:spPr>
        <p:txBody>
          <a:bodyPr>
            <a:normAutofit/>
          </a:bodyPr>
          <a:lstStyle/>
          <a:p>
            <a:pPr marL="169863" indent="-169863"/>
            <a:r>
              <a:rPr lang="en-US" sz="1500" b="1">
                <a:solidFill>
                  <a:schemeClr val="tx1"/>
                </a:solidFill>
              </a:rPr>
              <a:t>Preliminary</a:t>
            </a:r>
            <a:r>
              <a:rPr lang="en-US" sz="1500">
                <a:solidFill>
                  <a:schemeClr val="tx1"/>
                </a:solidFill>
              </a:rPr>
              <a:t> data demonstrated LUM-201 AHV durable to 24 months</a:t>
            </a:r>
          </a:p>
          <a:p>
            <a:pPr marL="169863" indent="-169863"/>
            <a:r>
              <a:rPr lang="en-US" sz="1500">
                <a:solidFill>
                  <a:schemeClr val="tx1"/>
                </a:solidFill>
              </a:rPr>
              <a:t>More moderate year 2 AHV decline than </a:t>
            </a:r>
            <a:r>
              <a:rPr lang="en-US" sz="1500" err="1">
                <a:solidFill>
                  <a:schemeClr val="tx1"/>
                </a:solidFill>
              </a:rPr>
              <a:t>rhGH</a:t>
            </a:r>
            <a:r>
              <a:rPr lang="en-US" sz="1500">
                <a:solidFill>
                  <a:schemeClr val="tx1"/>
                </a:solidFill>
              </a:rPr>
              <a:t> likely due to LUM-201 restoration of GH and IGF-1 to normal levels via pulsatile secretion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D6A1DA8-A859-3ABB-F853-3243B5C73C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67881"/>
              </p:ext>
            </p:extLst>
          </p:nvPr>
        </p:nvGraphicFramePr>
        <p:xfrm>
          <a:off x="5205120" y="1420813"/>
          <a:ext cx="3692525" cy="462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9" r:id="rId2" imgW="3221231" imgH="4031930" progId="Prism9.Document">
                  <p:embed/>
                </p:oleObj>
              </mc:Choice>
              <mc:Fallback>
                <p:oleObj name="Prism 9" r:id="rId2" imgW="3221231" imgH="4031930" progId="Prism9.Document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D6A1DA8-A859-3ABB-F853-3243B5C73C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205120" y="1420813"/>
                        <a:ext cx="3692525" cy="4621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97A8DCCF-949F-382C-1D0B-A0A52B7C3EDC}"/>
              </a:ext>
            </a:extLst>
          </p:cNvPr>
          <p:cNvSpPr txBox="1">
            <a:spLocks/>
          </p:cNvSpPr>
          <p:nvPr/>
        </p:nvSpPr>
        <p:spPr>
          <a:xfrm>
            <a:off x="651165" y="6474211"/>
            <a:ext cx="11330246" cy="3661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14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AHV values from the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OraGrowth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 studies are based on ANCOVA model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 Nova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ova"/>
                <a:ea typeface="Calibri" panose="020F0502020204030204" pitchFamily="34" charset="0"/>
                <a:cs typeface="+mn-cs"/>
              </a:rPr>
              <a:t>* At 24 months, data include a subset of subjects from OraGrowtH210 trial who met protocol criteria to continue past 12 months.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** Ranke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et.al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. 2010 –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rhGH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 treated cohort of moderate GHD children; mean AHV for the moderate GHD cohorts were 8.58 cm/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yr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 in year 1 and 6.89 cm/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yr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 in year 2.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700E56-DDD7-9F9D-504A-41E9108D11E6}"/>
              </a:ext>
            </a:extLst>
          </p:cNvPr>
          <p:cNvSpPr txBox="1"/>
          <p:nvPr/>
        </p:nvSpPr>
        <p:spPr>
          <a:xfrm>
            <a:off x="1355510" y="5189865"/>
            <a:ext cx="3449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63D44F-F4A1-C766-DA1A-07E737AA51BC}"/>
              </a:ext>
            </a:extLst>
          </p:cNvPr>
          <p:cNvSpPr txBox="1"/>
          <p:nvPr/>
        </p:nvSpPr>
        <p:spPr>
          <a:xfrm>
            <a:off x="2201246" y="5194136"/>
            <a:ext cx="3449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10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DD7E083-40C7-B4F9-730C-CAD17F22E371}"/>
              </a:ext>
            </a:extLst>
          </p:cNvPr>
          <p:cNvGrpSpPr/>
          <p:nvPr/>
        </p:nvGrpSpPr>
        <p:grpSpPr>
          <a:xfrm>
            <a:off x="101539" y="1406525"/>
            <a:ext cx="4721225" cy="4635500"/>
            <a:chOff x="101539" y="1406525"/>
            <a:chExt cx="4721225" cy="4635500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8B813801-393D-C7CE-A239-7B59FBF1482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42407434"/>
                </p:ext>
              </p:extLst>
            </p:nvPr>
          </p:nvGraphicFramePr>
          <p:xfrm>
            <a:off x="101539" y="1406525"/>
            <a:ext cx="4721225" cy="4635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rism 9" r:id="rId4" imgW="4106718" imgH="4031930" progId="Prism9.Document">
                    <p:embed/>
                  </p:oleObj>
                </mc:Choice>
                <mc:Fallback>
                  <p:oleObj name="Prism 9" r:id="rId4" imgW="4106718" imgH="4031930" progId="Prism9.Document">
                    <p:embed/>
                    <p:pic>
                      <p:nvPicPr>
                        <p:cNvPr id="3" name="Object 2">
                          <a:extLst>
                            <a:ext uri="{FF2B5EF4-FFF2-40B4-BE49-F238E27FC236}">
                              <a16:creationId xmlns:a16="http://schemas.microsoft.com/office/drawing/2014/main" id="{8B813801-393D-C7CE-A239-7B59FBF1482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01539" y="1406525"/>
                          <a:ext cx="4721225" cy="4635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B9B0E7B-1FAB-4CF1-A301-8AD064E21A01}"/>
                </a:ext>
              </a:extLst>
            </p:cNvPr>
            <p:cNvSpPr txBox="1"/>
            <p:nvPr/>
          </p:nvSpPr>
          <p:spPr>
            <a:xfrm>
              <a:off x="1336620" y="2528726"/>
              <a:ext cx="46180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ova"/>
                  <a:ea typeface="+mn-ea"/>
                  <a:cs typeface="+mn-cs"/>
                </a:rPr>
                <a:t>8.0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0495709-3B32-4E2A-41F6-EBB17885CCA6}"/>
                </a:ext>
              </a:extLst>
            </p:cNvPr>
            <p:cNvSpPr txBox="1"/>
            <p:nvPr/>
          </p:nvSpPr>
          <p:spPr>
            <a:xfrm>
              <a:off x="2123637" y="2667844"/>
              <a:ext cx="46180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ova"/>
                  <a:ea typeface="+mn-ea"/>
                  <a:cs typeface="+mn-cs"/>
                </a:rPr>
                <a:t>7.5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DDDBFD1-F16F-CDB4-4841-A1D1283742BB}"/>
                </a:ext>
              </a:extLst>
            </p:cNvPr>
            <p:cNvSpPr txBox="1"/>
            <p:nvPr/>
          </p:nvSpPr>
          <p:spPr>
            <a:xfrm>
              <a:off x="2918810" y="2406808"/>
              <a:ext cx="46180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ova"/>
                  <a:ea typeface="+mn-ea"/>
                  <a:cs typeface="+mn-cs"/>
                </a:rPr>
                <a:t>8.6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65B5960-0DAF-802A-463C-451837612825}"/>
                </a:ext>
              </a:extLst>
            </p:cNvPr>
            <p:cNvSpPr txBox="1"/>
            <p:nvPr/>
          </p:nvSpPr>
          <p:spPr>
            <a:xfrm>
              <a:off x="3714140" y="2969874"/>
              <a:ext cx="46180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ova"/>
                  <a:ea typeface="+mn-ea"/>
                  <a:cs typeface="+mn-cs"/>
                </a:rPr>
                <a:t>6.9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1A826EE1-4836-1B51-B9E2-066649D4BA02}"/>
              </a:ext>
            </a:extLst>
          </p:cNvPr>
          <p:cNvSpPr txBox="1"/>
          <p:nvPr/>
        </p:nvSpPr>
        <p:spPr>
          <a:xfrm>
            <a:off x="2898395" y="5200622"/>
            <a:ext cx="5354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3075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AFE50D-FCD2-FD79-BFD5-0806F4EF03F4}"/>
              </a:ext>
            </a:extLst>
          </p:cNvPr>
          <p:cNvSpPr txBox="1"/>
          <p:nvPr/>
        </p:nvSpPr>
        <p:spPr>
          <a:xfrm>
            <a:off x="3702548" y="5207108"/>
            <a:ext cx="5354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3075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6D2862-517A-D551-52F6-91EEBAF389B4}"/>
              </a:ext>
            </a:extLst>
          </p:cNvPr>
          <p:cNvSpPr txBox="1"/>
          <p:nvPr/>
        </p:nvSpPr>
        <p:spPr>
          <a:xfrm>
            <a:off x="2847704" y="5916191"/>
            <a:ext cx="5354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KIGS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2DF2ED-82CB-E624-A8A5-C733FB74579B}"/>
              </a:ext>
            </a:extLst>
          </p:cNvPr>
          <p:cNvSpPr txBox="1"/>
          <p:nvPr/>
        </p:nvSpPr>
        <p:spPr>
          <a:xfrm>
            <a:off x="3649855" y="5916191"/>
            <a:ext cx="5354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KIGS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9C80D8-7CED-561E-08C4-7CCC81655611}"/>
              </a:ext>
            </a:extLst>
          </p:cNvPr>
          <p:cNvSpPr/>
          <p:nvPr/>
        </p:nvSpPr>
        <p:spPr>
          <a:xfrm>
            <a:off x="3610202" y="0"/>
            <a:ext cx="8581798" cy="1389282"/>
          </a:xfrm>
          <a:prstGeom prst="rect">
            <a:avLst/>
          </a:prstGeom>
          <a:solidFill>
            <a:srgbClr val="88D0CF">
              <a:alpha val="2757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black and blue logo&#10;&#10;Description automatically generated">
            <a:extLst>
              <a:ext uri="{FF2B5EF4-FFF2-40B4-BE49-F238E27FC236}">
                <a16:creationId xmlns:a16="http://schemas.microsoft.com/office/drawing/2014/main" id="{623ABF0B-3DEA-9419-F8C6-7DFFCDA383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08" y="128152"/>
            <a:ext cx="2528822" cy="486312"/>
          </a:xfrm>
          <a:prstGeom prst="rect">
            <a:avLst/>
          </a:prstGeom>
        </p:spPr>
      </p:pic>
      <p:pic>
        <p:nvPicPr>
          <p:cNvPr id="20" name="Picture 19" descr="A black and blue logo&#10;&#10;Description automatically generated">
            <a:extLst>
              <a:ext uri="{FF2B5EF4-FFF2-40B4-BE49-F238E27FC236}">
                <a16:creationId xmlns:a16="http://schemas.microsoft.com/office/drawing/2014/main" id="{C4BC6E10-A6DA-FB53-3B96-0EC81B703F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08" y="947276"/>
            <a:ext cx="2534905" cy="48631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709DC01-2A75-671F-177A-58547B3CA01F}"/>
              </a:ext>
            </a:extLst>
          </p:cNvPr>
          <p:cNvSpPr txBox="1"/>
          <p:nvPr/>
        </p:nvSpPr>
        <p:spPr>
          <a:xfrm>
            <a:off x="3649855" y="60466"/>
            <a:ext cx="844060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LUM-201 Data Suggests Potential for Greater Durability of Response than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rhGH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 to 24 Months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</a:b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OraGrowtH210 &amp; OraGrowtH212 Combined (1.6 and 3.2 mg/kg LUM-201)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ov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B2376C9-9556-D171-44FA-B3FEB1A9CAF8}"/>
              </a:ext>
            </a:extLst>
          </p:cNvPr>
          <p:cNvSpPr txBox="1"/>
          <p:nvPr/>
        </p:nvSpPr>
        <p:spPr>
          <a:xfrm>
            <a:off x="2093006" y="5207108"/>
            <a:ext cx="5354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F7160E6-A8BD-2D3E-0F97-756E04E8375D}"/>
              </a:ext>
            </a:extLst>
          </p:cNvPr>
          <p:cNvSpPr txBox="1"/>
          <p:nvPr/>
        </p:nvSpPr>
        <p:spPr>
          <a:xfrm>
            <a:off x="1257266" y="5211792"/>
            <a:ext cx="5354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ova"/>
                <a:ea typeface="+mn-ea"/>
                <a:cs typeface="+mn-cs"/>
              </a:rPr>
              <a:t>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48F47A-17AE-2F5C-2D17-50A916C0C8B6}"/>
              </a:ext>
            </a:extLst>
          </p:cNvPr>
          <p:cNvSpPr txBox="1"/>
          <p:nvPr/>
        </p:nvSpPr>
        <p:spPr>
          <a:xfrm>
            <a:off x="1777389" y="527788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2444C4-337C-D711-F4EC-915A3910585B}"/>
              </a:ext>
            </a:extLst>
          </p:cNvPr>
          <p:cNvSpPr txBox="1"/>
          <p:nvPr/>
        </p:nvSpPr>
        <p:spPr>
          <a:xfrm>
            <a:off x="2506554" y="5765128"/>
            <a:ext cx="299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240148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EC5766F-0E3E-6954-9BEA-EDE1DEE775EE}"/>
              </a:ext>
            </a:extLst>
          </p:cNvPr>
          <p:cNvSpPr/>
          <p:nvPr/>
        </p:nvSpPr>
        <p:spPr>
          <a:xfrm>
            <a:off x="0" y="5019792"/>
            <a:ext cx="12192000" cy="2014944"/>
          </a:xfrm>
          <a:prstGeom prst="rect">
            <a:avLst/>
          </a:prstGeom>
          <a:solidFill>
            <a:srgbClr val="88D0CF">
              <a:alpha val="2757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9D10677-E3E7-93E2-6D5B-0D69F2140282}"/>
              </a:ext>
            </a:extLst>
          </p:cNvPr>
          <p:cNvSpPr/>
          <p:nvPr/>
        </p:nvSpPr>
        <p:spPr>
          <a:xfrm>
            <a:off x="0" y="0"/>
            <a:ext cx="12192000" cy="2014944"/>
          </a:xfrm>
          <a:prstGeom prst="rect">
            <a:avLst/>
          </a:prstGeom>
          <a:solidFill>
            <a:srgbClr val="88D0CF">
              <a:alpha val="2757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B0C0BF8-5C2B-1957-8D9E-6F00A6E0880F}"/>
              </a:ext>
            </a:extLst>
          </p:cNvPr>
          <p:cNvSpPr/>
          <p:nvPr/>
        </p:nvSpPr>
        <p:spPr bwMode="auto">
          <a:xfrm>
            <a:off x="4478658" y="196993"/>
            <a:ext cx="7736112" cy="1736135"/>
          </a:xfrm>
          <a:prstGeom prst="rect">
            <a:avLst/>
          </a:prstGeom>
          <a:solidFill>
            <a:srgbClr val="004443">
              <a:alpha val="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F24504-967A-3877-716B-802448A41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4515" y="105998"/>
            <a:ext cx="9880255" cy="1759194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br>
              <a:rPr lang="en-GB" sz="1700" dirty="0">
                <a:solidFill>
                  <a:schemeClr val="tx1"/>
                </a:solidFill>
                <a:latin typeface="Arial Nova"/>
                <a:ea typeface="Calibri"/>
                <a:cs typeface="Calibri"/>
              </a:rPr>
            </a:br>
            <a:br>
              <a:rPr lang="en-GB" sz="1700" dirty="0">
                <a:solidFill>
                  <a:schemeClr val="tx1"/>
                </a:solidFill>
                <a:latin typeface="Arial Nova"/>
                <a:ea typeface="Calibri"/>
                <a:cs typeface="Calibri"/>
              </a:rPr>
            </a:br>
            <a:br>
              <a:rPr lang="en-GB" sz="1700" dirty="0">
                <a:solidFill>
                  <a:schemeClr val="tx1"/>
                </a:solidFill>
                <a:latin typeface="Arial Nova"/>
                <a:ea typeface="Calibri"/>
                <a:cs typeface="Calibri"/>
              </a:rPr>
            </a:br>
            <a:br>
              <a:rPr lang="en-GB" sz="1700" dirty="0">
                <a:solidFill>
                  <a:schemeClr val="tx1"/>
                </a:solidFill>
                <a:latin typeface="Arial Nova"/>
                <a:ea typeface="Calibri"/>
                <a:cs typeface="Calibri"/>
              </a:rPr>
            </a:br>
            <a:r>
              <a:rPr lang="en-GB" sz="1700" dirty="0">
                <a:solidFill>
                  <a:schemeClr val="tx1"/>
                </a:solidFill>
                <a:latin typeface="Arial Nova"/>
                <a:ea typeface="Calibri"/>
                <a:cs typeface="Calibri"/>
              </a:rPr>
              <a:t>Restoration of approximately normal pulsatile endogenous GH secretion</a:t>
            </a:r>
            <a:br>
              <a:rPr lang="en-GB" sz="1700" dirty="0">
                <a:solidFill>
                  <a:schemeClr val="tx1"/>
                </a:solidFill>
                <a:latin typeface="Arial Nova"/>
                <a:ea typeface="Calibri"/>
                <a:cs typeface="Calibri"/>
              </a:rPr>
            </a:br>
            <a:r>
              <a:rPr lang="en-GB" sz="1700" dirty="0">
                <a:solidFill>
                  <a:schemeClr val="tx1"/>
                </a:solidFill>
                <a:latin typeface="Arial Nova"/>
                <a:ea typeface="Calibri"/>
                <a:cs typeface="Calibri"/>
              </a:rPr>
              <a:t>Similar growth to that achieved with daily pharmacological </a:t>
            </a:r>
            <a:r>
              <a:rPr lang="en-GB" sz="1700" dirty="0" err="1">
                <a:solidFill>
                  <a:schemeClr val="tx1"/>
                </a:solidFill>
                <a:latin typeface="Arial Nova"/>
                <a:ea typeface="Calibri"/>
                <a:cs typeface="Calibri"/>
              </a:rPr>
              <a:t>rhGH</a:t>
            </a:r>
            <a:br>
              <a:rPr lang="en-GB" sz="1700" dirty="0">
                <a:solidFill>
                  <a:schemeClr val="tx1"/>
                </a:solidFill>
                <a:latin typeface="Arial Nova"/>
                <a:ea typeface="Calibri"/>
                <a:cs typeface="Calibri"/>
              </a:rPr>
            </a:br>
            <a:r>
              <a:rPr lang="en-GB" sz="1700" dirty="0">
                <a:solidFill>
                  <a:schemeClr val="tx1"/>
                </a:solidFill>
                <a:latin typeface="Arial Nova"/>
                <a:ea typeface="Calibri"/>
                <a:cs typeface="Calibri"/>
              </a:rPr>
              <a:t>Maintenance of normal IGF-I levels</a:t>
            </a:r>
            <a:br>
              <a:rPr lang="en-GB" sz="1700" dirty="0">
                <a:solidFill>
                  <a:schemeClr val="tx1"/>
                </a:solidFill>
                <a:latin typeface="Arial Nova"/>
                <a:ea typeface="Calibri"/>
                <a:cs typeface="Calibri"/>
              </a:rPr>
            </a:br>
            <a:r>
              <a:rPr lang="en-GB" sz="1700" dirty="0">
                <a:solidFill>
                  <a:schemeClr val="tx1"/>
                </a:solidFill>
                <a:latin typeface="Arial Nova"/>
                <a:ea typeface="Calibri"/>
                <a:cs typeface="Calibri"/>
              </a:rPr>
              <a:t>Maintenance of growth response over 2 years</a:t>
            </a:r>
            <a:br>
              <a:rPr lang="en-GB" sz="1700" dirty="0">
                <a:solidFill>
                  <a:schemeClr val="tx1"/>
                </a:solidFill>
                <a:latin typeface="Arial Nova"/>
                <a:ea typeface="Calibri"/>
                <a:cs typeface="Calibri"/>
              </a:rPr>
            </a:br>
            <a:r>
              <a:rPr lang="en-GB" sz="1700" dirty="0" err="1">
                <a:solidFill>
                  <a:schemeClr val="tx1"/>
                </a:solidFill>
                <a:latin typeface="Arial Nova"/>
                <a:ea typeface="Calibri"/>
                <a:cs typeface="Calibri"/>
              </a:rPr>
              <a:t>Favorable</a:t>
            </a:r>
            <a:r>
              <a:rPr lang="en-GB" sz="1700" dirty="0">
                <a:solidFill>
                  <a:schemeClr val="tx1"/>
                </a:solidFill>
                <a:latin typeface="Arial Nova"/>
                <a:ea typeface="Calibri"/>
                <a:cs typeface="Calibri"/>
              </a:rPr>
              <a:t> investigational safety profile to 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E98B7E-E646-53CD-2114-55886F6BC4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03779" y="2811411"/>
            <a:ext cx="4148523" cy="1569660"/>
          </a:xfrm>
        </p:spPr>
        <p:txBody>
          <a:bodyPr>
            <a:normAutofit fontScale="85000" lnSpcReduction="10000"/>
          </a:bodyPr>
          <a:lstStyle/>
          <a:p>
            <a:pPr algn="l">
              <a:lnSpc>
                <a:spcPct val="121000"/>
              </a:lnSpc>
            </a:pPr>
            <a:r>
              <a:rPr lang="en-US" i="1">
                <a:solidFill>
                  <a:srgbClr val="0B4342"/>
                </a:solidFill>
                <a:latin typeface="Arial Nova" panose="020B0504020202020204" pitchFamily="34" charset="0"/>
              </a:rPr>
              <a:t>Is restoring physiological GH secretion a better approach to treating moderate </a:t>
            </a:r>
            <a:r>
              <a:rPr lang="en-US" i="1" err="1">
                <a:solidFill>
                  <a:srgbClr val="0B4342"/>
                </a:solidFill>
                <a:latin typeface="Arial Nova" panose="020B0504020202020204" pitchFamily="34" charset="0"/>
              </a:rPr>
              <a:t>paediatric</a:t>
            </a:r>
            <a:r>
              <a:rPr lang="en-US" i="1">
                <a:solidFill>
                  <a:srgbClr val="0B4342"/>
                </a:solidFill>
                <a:latin typeface="Arial Nova" panose="020B0504020202020204" pitchFamily="34" charset="0"/>
              </a:rPr>
              <a:t> GHD than using exogenous </a:t>
            </a:r>
            <a:r>
              <a:rPr lang="en-US" i="1" err="1">
                <a:solidFill>
                  <a:srgbClr val="0B4342"/>
                </a:solidFill>
                <a:latin typeface="Arial Nova" panose="020B0504020202020204" pitchFamily="34" charset="0"/>
              </a:rPr>
              <a:t>rhGH</a:t>
            </a:r>
            <a:r>
              <a:rPr lang="en-US" i="1">
                <a:solidFill>
                  <a:srgbClr val="0B4342"/>
                </a:solidFill>
                <a:latin typeface="Arial Nova" panose="020B0504020202020204" pitchFamily="34" charset="0"/>
              </a:rPr>
              <a:t>?</a:t>
            </a:r>
            <a:endParaRPr lang="en-GB" i="1">
              <a:solidFill>
                <a:srgbClr val="0B4342"/>
              </a:solidFill>
              <a:latin typeface="Arial Nova" panose="020B05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F9550B0-A78F-F04C-DF3D-937BB6CEBF76}"/>
              </a:ext>
            </a:extLst>
          </p:cNvPr>
          <p:cNvSpPr/>
          <p:nvPr/>
        </p:nvSpPr>
        <p:spPr bwMode="auto">
          <a:xfrm>
            <a:off x="2" y="2025313"/>
            <a:ext cx="12191998" cy="213026"/>
          </a:xfrm>
          <a:prstGeom prst="rect">
            <a:avLst/>
          </a:prstGeom>
          <a:solidFill>
            <a:srgbClr val="88D0CF"/>
          </a:solidFill>
          <a:ln w="9525" cap="flat" cmpd="sng" algn="ctr">
            <a:solidFill>
              <a:srgbClr val="05678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C2FB8F-E6B2-144A-E51E-33B6AB1C5939}"/>
              </a:ext>
            </a:extLst>
          </p:cNvPr>
          <p:cNvSpPr txBox="1"/>
          <p:nvPr/>
        </p:nvSpPr>
        <p:spPr>
          <a:xfrm>
            <a:off x="164786" y="559151"/>
            <a:ext cx="2004944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kern="0"/>
              <a:t>LUM-201 Summary</a:t>
            </a:r>
            <a:endParaRPr lang="en-US" sz="3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D9F21E-9335-2F50-5246-CA2A3EEBD9E3}"/>
              </a:ext>
            </a:extLst>
          </p:cNvPr>
          <p:cNvSpPr txBox="1"/>
          <p:nvPr/>
        </p:nvSpPr>
        <p:spPr>
          <a:xfrm>
            <a:off x="139698" y="5158959"/>
            <a:ext cx="119126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"/>
                <a:ea typeface="+mn-ea"/>
                <a:cs typeface="+mn-cs"/>
              </a:rPr>
              <a:t>Is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 Nova"/>
                <a:ea typeface="+mn-ea"/>
                <a:cs typeface="+mn-cs"/>
              </a:rPr>
              <a:t> it </a:t>
            </a:r>
            <a:r>
              <a:rPr kumimoji="0" lang="en-US" b="0" i="1" u="sng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 Nova"/>
                <a:ea typeface="+mn-ea"/>
                <a:cs typeface="+mn-cs"/>
              </a:rPr>
              <a:t>time</a:t>
            </a:r>
            <a:r>
              <a:rPr kumimoji="0" lang="en-US" b="0" i="0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Arial Nova"/>
                <a:ea typeface="+mn-ea"/>
                <a:cs typeface="+mn-cs"/>
              </a:rPr>
              <a:t> f</a:t>
            </a:r>
            <a:r>
              <a:rPr kumimoji="0" lang="en-US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"/>
                <a:ea typeface="+mn-ea"/>
                <a:cs typeface="+mn-cs"/>
              </a:rPr>
              <a:t>or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"/>
                <a:ea typeface="+mn-ea"/>
                <a:cs typeface="+mn-cs"/>
              </a:rPr>
              <a:t> an innovative approach to treating moderate PGHD?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 Nova"/>
              </a:rPr>
              <a:t>Removes the burden of frequent injections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 Nova"/>
              </a:rPr>
              <a:t>Potential to achieve physiological GH profiles, meeting the core objectives of all endocrine therapies to restore normal hormonal homeostasis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 Nova"/>
              </a:rPr>
              <a:t>Stimulates rethinking on the etiology and management of moderate GHD – Should we consider a new term? “GH secretagogue responsive short stature”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79B819-F58B-F4AF-8723-EDB33BA86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4799" y="1338076"/>
            <a:ext cx="7772400" cy="486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0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Custom 96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05678F"/>
      </a:accent6>
      <a:hlink>
        <a:srgbClr val="6B9F25"/>
      </a:hlink>
      <a:folHlink>
        <a:srgbClr val="9F6715"/>
      </a:folHlink>
    </a:clrScheme>
    <a:fontScheme name="Custom 5">
      <a:majorFont>
        <a:latin typeface="Arial Nova"/>
        <a:ea typeface=""/>
        <a:cs typeface=""/>
      </a:majorFont>
      <a:minorFont>
        <a:latin typeface="Arial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Blank Presentation">
  <a:themeElements>
    <a:clrScheme name="OraGrowtH Trials template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ummary Template 2017" id="{29B077DC-9FD3-6949-BF9E-DA446B62002E}" vid="{B089729E-FC7B-B542-AB61-BAF9D86C2D0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746B486E06594284EF36948130DF50" ma:contentTypeVersion="30" ma:contentTypeDescription="Create a new document." ma:contentTypeScope="" ma:versionID="b3d8252a1415a2c76fed1aecf7ab4e36">
  <xsd:schema xmlns:xsd="http://www.w3.org/2001/XMLSchema" xmlns:xs="http://www.w3.org/2001/XMLSchema" xmlns:p="http://schemas.microsoft.com/office/2006/metadata/properties" xmlns:ns2="48988526-62be-4ff9-bb47-22fbc0957312" xmlns:ns3="936e00f8-aa67-443f-913e-dec7506b8fbb" targetNamespace="http://schemas.microsoft.com/office/2006/metadata/properties" ma:root="true" ma:fieldsID="9455acbede658a04dd8bbd309532ae55" ns2:_="" ns3:_="">
    <xsd:import namespace="48988526-62be-4ff9-bb47-22fbc0957312"/>
    <xsd:import namespace="936e00f8-aa67-443f-913e-dec7506b8fbb"/>
    <xsd:element name="properties">
      <xsd:complexType>
        <xsd:sequence>
          <xsd:element name="documentManagement">
            <xsd:complexType>
              <xsd:all>
                <xsd:element ref="ns2:DateCRCapproved" minOccurs="0"/>
                <xsd:element ref="ns2:ReviewedbyCompliance_x003f_" minOccurs="0"/>
                <xsd:element ref="ns2:MigrationWizId" minOccurs="0"/>
                <xsd:element ref="ns2:MigrationWizIdPermissions" minOccurs="0"/>
                <xsd:element ref="ns2:MigrationWizIdPermissionLevels" minOccurs="0"/>
                <xsd:element ref="ns2:MigrationWizIdDocumentLibraryPermissions" minOccurs="0"/>
                <xsd:element ref="ns2:MigrationWizIdSecurityGroups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compliance" minOccurs="0"/>
                <xsd:element ref="ns2:Public_x0020_Domai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Thumbnai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988526-62be-4ff9-bb47-22fbc0957312" elementFormDefault="qualified">
    <xsd:import namespace="http://schemas.microsoft.com/office/2006/documentManagement/types"/>
    <xsd:import namespace="http://schemas.microsoft.com/office/infopath/2007/PartnerControls"/>
    <xsd:element name="DateCRCapproved" ma:index="2" nillable="true" ma:displayName="Date CRC approved" ma:description="Approved by CRC" ma:format="DateOnly" ma:internalName="DateCRCapproved" ma:readOnly="false">
      <xsd:simpleType>
        <xsd:restriction base="dms:DateTime"/>
      </xsd:simpleType>
    </xsd:element>
    <xsd:element name="ReviewedbyCompliance_x003f_" ma:index="3" nillable="true" ma:displayName="Reviewed by Compliance?" ma:default="1" ma:format="Dropdown" ma:internalName="ReviewedbyCompliance_x003f_" ma:readOnly="false">
      <xsd:simpleType>
        <xsd:restriction base="dms:Boolean"/>
      </xsd:simpleType>
    </xsd:element>
    <xsd:element name="MigrationWizId" ma:index="8" nillable="true" ma:displayName="MigrationWizId" ma:hidden="true" ma:internalName="MigrationWizId" ma:readOnly="false">
      <xsd:simpleType>
        <xsd:restriction base="dms:Text"/>
      </xsd:simpleType>
    </xsd:element>
    <xsd:element name="MigrationWizIdPermissions" ma:index="9" nillable="true" ma:displayName="MigrationWizIdPermissions" ma:hidden="true" ma:internalName="MigrationWizIdPermissions" ma:readOnly="false">
      <xsd:simpleType>
        <xsd:restriction base="dms:Text"/>
      </xsd:simpleType>
    </xsd:element>
    <xsd:element name="MigrationWizIdPermissionLevels" ma:index="10" nillable="true" ma:displayName="MigrationWizIdPermissionLevels" ma:hidden="true" ma:internalName="MigrationWizIdPermissionLevels" ma:readOnly="false">
      <xsd:simpleType>
        <xsd:restriction base="dms:Text"/>
      </xsd:simpleType>
    </xsd:element>
    <xsd:element name="MigrationWizIdDocumentLibraryPermissions" ma:index="11" nillable="true" ma:displayName="MigrationWizIdDocumentLibraryPermissions" ma:hidden="true" ma:internalName="MigrationWizIdDocumentLibraryPermissions" ma:readOnly="false">
      <xsd:simpleType>
        <xsd:restriction base="dms:Text"/>
      </xsd:simpleType>
    </xsd:element>
    <xsd:element name="MigrationWizIdSecurityGroups" ma:index="12" nillable="true" ma:displayName="MigrationWizIdSecurityGroups" ma:hidden="true" ma:internalName="MigrationWizIdSecurityGroups" ma:readOnly="false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3" nillable="true" ma:displayName="Location" ma:hidden="true" ma:internalName="MediaServiceLocation" ma:readOnly="true">
      <xsd:simpleType>
        <xsd:restriction base="dms:Text"/>
      </xsd:simpleType>
    </xsd:element>
    <xsd:element name="compliance" ma:index="24" nillable="true" ma:displayName="compliance" ma:default="0" ma:format="Dropdown" ma:hidden="true" ma:internalName="compliance" ma:readOnly="false">
      <xsd:simpleType>
        <xsd:restriction base="dms:Boolean"/>
      </xsd:simpleType>
    </xsd:element>
    <xsd:element name="Public_x0020_Domain" ma:index="27" nillable="true" ma:displayName="Public Domain" ma:description="This slide is in the public domain. On LP website," ma:format="Dropdown" ma:internalName="Public_x0020_Domain">
      <xsd:simpleType>
        <xsd:restriction base="dms:Text">
          <xsd:maxLength value="255"/>
        </xsd:restriction>
      </xsd:simpleType>
    </xsd:element>
    <xsd:element name="MediaLengthInSeconds" ma:index="2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bd6a3259-eb49-4a3f-92d9-80a7eefd26c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3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Thumbnail" ma:index="33" nillable="true" ma:displayName="Thumbnail" ma:format="Thumbnail" ma:internalName="Thumbnail">
      <xsd:simpleType>
        <xsd:restriction base="dms:Unknown"/>
      </xsd:simpleType>
    </xsd:element>
    <xsd:element name="MediaServiceObjectDetectorVersions" ma:index="3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6e00f8-aa67-443f-913e-dec7506b8fb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hidden="true" ma:internalName="SharedWithDetails" ma:readOnly="true">
      <xsd:simpleType>
        <xsd:restriction base="dms:Note"/>
      </xsd:simpleType>
    </xsd:element>
    <xsd:element name="TaxCatchAll" ma:index="31" nillable="true" ma:displayName="Taxonomy Catch All Column" ma:hidden="true" ma:list="{b9f2dc74-9f29-4dcf-8a8a-1737fff2353e}" ma:internalName="TaxCatchAll" ma:showField="CatchAllData" ma:web="936e00f8-aa67-443f-913e-dec7506b8f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988526-62be-4ff9-bb47-22fbc0957312">
      <Terms xmlns="http://schemas.microsoft.com/office/infopath/2007/PartnerControls"/>
    </lcf76f155ced4ddcb4097134ff3c332f>
    <TaxCatchAll xmlns="936e00f8-aa67-443f-913e-dec7506b8fbb" xsi:nil="true"/>
    <DateCRCapproved xmlns="48988526-62be-4ff9-bb47-22fbc0957312" xsi:nil="true"/>
    <MigrationWizIdPermissionLevels xmlns="48988526-62be-4ff9-bb47-22fbc0957312" xsi:nil="true"/>
    <MigrationWizIdDocumentLibraryPermissions xmlns="48988526-62be-4ff9-bb47-22fbc0957312" xsi:nil="true"/>
    <MigrationWizId xmlns="48988526-62be-4ff9-bb47-22fbc0957312" xsi:nil="true"/>
    <MigrationWizIdPermissions xmlns="48988526-62be-4ff9-bb47-22fbc0957312" xsi:nil="true"/>
    <compliance xmlns="48988526-62be-4ff9-bb47-22fbc0957312">false</compliance>
    <ReviewedbyCompliance_x003f_ xmlns="48988526-62be-4ff9-bb47-22fbc0957312">false</ReviewedbyCompliance_x003f_>
    <Public_x0020_Domain xmlns="48988526-62be-4ff9-bb47-22fbc0957312" xsi:nil="true"/>
    <MigrationWizIdSecurityGroups xmlns="48988526-62be-4ff9-bb47-22fbc0957312" xsi:nil="true"/>
    <Thumbnail xmlns="48988526-62be-4ff9-bb47-22fbc0957312" xsi:nil="true"/>
    <SharedWithUsers xmlns="936e00f8-aa67-443f-913e-dec7506b8fbb">
      <UserInfo>
        <DisplayName>Duke Pitukcheewanont MD</DisplayName>
        <AccountId>873</AccountId>
        <AccountType/>
      </UserInfo>
      <UserInfo>
        <DisplayName>Lisa Miller</DisplayName>
        <AccountId>43</AccountId>
        <AccountType/>
      </UserInfo>
      <UserInfo>
        <DisplayName>David Schrader</DisplayName>
        <AccountId>19</AccountId>
        <AccountType/>
      </UserInfo>
      <UserInfo>
        <DisplayName>Brad Powers</DisplayName>
        <AccountId>41</AccountId>
        <AccountType/>
      </UserInfo>
      <UserInfo>
        <DisplayName>Carol Dutch</DisplayName>
        <AccountId>13</AccountId>
        <AccountType/>
      </UserInfo>
      <UserInfo>
        <DisplayName>Peter Clayton</DisplayName>
        <AccountId>1271</AccountId>
        <AccountType/>
      </UserInfo>
      <UserInfo>
        <DisplayName>Erik Brincks</DisplayName>
        <AccountId>20</AccountId>
        <AccountType/>
      </UserInfo>
      <UserInfo>
        <DisplayName>Michael Thorner</DisplayName>
        <AccountId>23</AccountId>
        <AccountType/>
      </UserInfo>
      <UserInfo>
        <DisplayName>Alex Bruchey</DisplayName>
        <AccountId>18</AccountId>
        <AccountType/>
      </UserInfo>
      <UserInfo>
        <DisplayName>Chris Smith</DisplayName>
        <AccountId>30</AccountId>
        <AccountType/>
      </UserInfo>
      <UserInfo>
        <DisplayName>John McKew, Ph.D</DisplayName>
        <AccountId>16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CAA75D3-E96A-4A0E-89B6-982D932B6874}">
  <ds:schemaRefs>
    <ds:schemaRef ds:uri="48988526-62be-4ff9-bb47-22fbc0957312"/>
    <ds:schemaRef ds:uri="936e00f8-aa67-443f-913e-dec7506b8fb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7B2DFC4-FA4F-4556-B9B5-2A8394536B8F}">
  <ds:schemaRefs>
    <ds:schemaRef ds:uri="http://schemas.microsoft.com/office/2006/documentManagement/types"/>
    <ds:schemaRef ds:uri="http://www.w3.org/XML/1998/namespace"/>
    <ds:schemaRef ds:uri="936e00f8-aa67-443f-913e-dec7506b8fbb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metadata/properties"/>
    <ds:schemaRef ds:uri="http://schemas.microsoft.com/office/infopath/2007/PartnerControls"/>
    <ds:schemaRef ds:uri="48988526-62be-4ff9-bb47-22fbc0957312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872EFB0-84FA-49CD-A67A-00DB1577C81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</TotalTime>
  <Words>940</Words>
  <Application>Microsoft Macintosh PowerPoint</Application>
  <PresentationFormat>Widescreen</PresentationFormat>
  <Paragraphs>110</Paragraphs>
  <Slides>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ＭＳ Ｐゴシック</vt:lpstr>
      <vt:lpstr>Arial</vt:lpstr>
      <vt:lpstr>Arial Nova</vt:lpstr>
      <vt:lpstr>Calibri</vt:lpstr>
      <vt:lpstr>Courier New</vt:lpstr>
      <vt:lpstr>Helvetica</vt:lpstr>
      <vt:lpstr>LucidaGrande</vt:lpstr>
      <vt:lpstr>System Font Regular</vt:lpstr>
      <vt:lpstr>Wingdings</vt:lpstr>
      <vt:lpstr>Office Theme</vt:lpstr>
      <vt:lpstr>5_Blank Presentation</vt:lpstr>
      <vt:lpstr>Prism 9</vt:lpstr>
      <vt:lpstr>Prism 10</vt:lpstr>
      <vt:lpstr>Approaching the Reality of Restoring GH Secretion and Growth  with the Investigative Oral Growth Hormone Secretagogue (GHS) LUM-201 in Moderate Paediatric Growth Hormone Deficiency (PGHD) </vt:lpstr>
      <vt:lpstr>PowerPoint Presentation</vt:lpstr>
      <vt:lpstr>Merck Study 020 Post-Hoc Analysis:  PEM-Positive Patients Responsive to MK-0677 (LUM-201)</vt:lpstr>
      <vt:lpstr>PowerPoint Presentation</vt:lpstr>
      <vt:lpstr>PowerPoint Presentation</vt:lpstr>
      <vt:lpstr>PowerPoint Presentation</vt:lpstr>
      <vt:lpstr>PowerPoint Presentation</vt:lpstr>
      <vt:lpstr>    Restoration of approximately normal pulsatile endogenous GH secretion Similar growth to that achieved with daily pharmacological rhGH Maintenance of normal IGF-I levels Maintenance of growth response over 2 years Favorable investigational safety profile to date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Lumos</dc:title>
  <dc:subject/>
  <dc:creator>LifeSci Advisors LLC</dc:creator>
  <cp:keywords/>
  <dc:description>Template optimized by Vicki Campbell, LifeSci Advisors, LLC in January 2021</dc:description>
  <cp:lastModifiedBy>Carol Dutch</cp:lastModifiedBy>
  <cp:revision>7</cp:revision>
  <dcterms:created xsi:type="dcterms:W3CDTF">2021-01-22T21:02:05Z</dcterms:created>
  <dcterms:modified xsi:type="dcterms:W3CDTF">2024-05-10T03:54:18Z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0x0101008C746B486E06594284EF36948130DF50</vt:lpwstr>
  </property>
  <property fmtid="{D5CDD505-2E9C-101B-9397-08002B2CF9AE}" pid="3" name="MediaServiceImageTags">
    <vt:lpwstr/>
  </property>
</Properties>
</file>